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147472312" r:id="rId2"/>
    <p:sldId id="372" r:id="rId3"/>
    <p:sldId id="2147472313" r:id="rId4"/>
    <p:sldId id="370" r:id="rId5"/>
    <p:sldId id="2147472321" r:id="rId6"/>
    <p:sldId id="2147472314" r:id="rId7"/>
    <p:sldId id="2147472315" r:id="rId8"/>
    <p:sldId id="359" r:id="rId9"/>
    <p:sldId id="355" r:id="rId10"/>
    <p:sldId id="357" r:id="rId11"/>
    <p:sldId id="2147472318" r:id="rId12"/>
    <p:sldId id="2147472319" r:id="rId13"/>
    <p:sldId id="368" r:id="rId14"/>
    <p:sldId id="364" r:id="rId15"/>
    <p:sldId id="2147472320" r:id="rId16"/>
    <p:sldId id="366" r:id="rId17"/>
    <p:sldId id="367" r:id="rId18"/>
    <p:sldId id="2147472322" r:id="rId19"/>
    <p:sldId id="3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A0F7F6-1821-9492-3935-5FCBD844C956}" v="1284" dt="2023-12-18T21:29:10.246"/>
    <p1510:client id="{CCBC1035-5C81-C215-A51C-4F678F8EA029}" v="2" dt="2023-12-18T16:54:32.690"/>
    <p1510:client id="{D7F681AB-AF26-19E3-60BB-0731F528B135}" v="55" dt="2023-12-18T21:28:33.262"/>
    <p1510:client id="{F6372BDC-5698-F896-275D-DE578036AAAD}" v="18" dt="2023-12-18T20:42:46.634"/>
    <p1510:client id="{FEA2FC94-C137-1348-9165-D1186579FD43}" v="1892" dt="2023-12-18T23:50:32.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EF102-8B9F-AE4A-9B05-6C7DA0FD1A43}" type="datetimeFigureOut">
              <a:rPr lang="en-US" smtClean="0"/>
              <a:t>12/17/23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CDDA8-68DD-1F43-9281-CF8ACBECDF7E}" type="slidenum">
              <a:rPr lang="en-US" smtClean="0"/>
              <a:t>‹#›</a:t>
            </a:fld>
            <a:endParaRPr lang="en-US"/>
          </a:p>
        </p:txBody>
      </p:sp>
    </p:spTree>
    <p:extLst>
      <p:ext uri="{BB962C8B-B14F-4D97-AF65-F5344CB8AC3E}">
        <p14:creationId xmlns:p14="http://schemas.microsoft.com/office/powerpoint/2010/main" val="3142683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Arial Nova" panose="020F0502020204030204" pitchFamily="34" charset="0"/>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Arial Nova" panose="020B05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Arial Nova" panose="020B0504020202020204"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8279296" y="6342033"/>
            <a:ext cx="3251319" cy="246221"/>
          </a:xfrm>
          <a:prstGeom prst="rect">
            <a:avLst/>
          </a:prstGeom>
          <a:solidFill>
            <a:schemeClr val="accent1"/>
          </a:solidFill>
        </p:spPr>
        <p:txBody>
          <a:bodyPr wrap="square">
            <a:spAutoFit/>
          </a:bodyPr>
          <a:lstStyle>
            <a:lvl1pPr algn="r">
              <a:defRPr sz="1000" b="1" i="0">
                <a:solidFill>
                  <a:schemeClr val="bg1"/>
                </a:solidFill>
                <a:latin typeface="Arial Nova" panose="020B0504020202020204" pitchFamily="34" charset="0"/>
              </a:defRPr>
            </a:lvl1pPr>
          </a:lstStyle>
          <a:p>
            <a:fld id="{C3302392-138C-EF44-9E08-57557F29E65C}" type="datetime1">
              <a:rPr lang="en-US" smtClean="0"/>
              <a:t>12/17/23</a:t>
            </a:fld>
            <a:endParaRPr lang="en-US"/>
          </a:p>
        </p:txBody>
      </p:sp>
    </p:spTree>
    <p:extLst>
      <p:ext uri="{BB962C8B-B14F-4D97-AF65-F5344CB8AC3E}">
        <p14:creationId xmlns:p14="http://schemas.microsoft.com/office/powerpoint/2010/main" val="121277777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74586784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14100480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69145580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52033532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94883199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344789578"/>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78041811"/>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86286297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282574422"/>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167766576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2A9E5DD0-3A01-2E41-A7A8-E3E4915D71CF}" type="datetime1">
              <a:rPr lang="en-US" smtClean="0"/>
              <a:t>12/17/23</a:t>
            </a:fld>
            <a:endParaRPr lang="en-US"/>
          </a:p>
        </p:txBody>
      </p:sp>
    </p:spTree>
    <p:extLst>
      <p:ext uri="{BB962C8B-B14F-4D97-AF65-F5344CB8AC3E}">
        <p14:creationId xmlns:p14="http://schemas.microsoft.com/office/powerpoint/2010/main" val="143136065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677477779"/>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50970"/>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3471328"/>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1355349646"/>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145B-B8A1-E75E-9D08-EC4B10E6CE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348DB1-DE80-62D7-E505-0ADB12C72E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9A0581-83B1-3D8D-C2B6-45BE1BAD6172}"/>
              </a:ext>
            </a:extLst>
          </p:cNvPr>
          <p:cNvSpPr>
            <a:spLocks noGrp="1"/>
          </p:cNvSpPr>
          <p:nvPr>
            <p:ph type="dt" sz="half" idx="10"/>
          </p:nvPr>
        </p:nvSpPr>
        <p:spPr/>
        <p:txBody>
          <a:bodyPr/>
          <a:lstStyle/>
          <a:p>
            <a:fld id="{4588E0A7-0465-3F47-8201-1D6E8110B84B}" type="datetime1">
              <a:rPr lang="en-US" smtClean="0"/>
              <a:t>12/17/23</a:t>
            </a:fld>
            <a:endParaRPr lang="en-US"/>
          </a:p>
        </p:txBody>
      </p:sp>
      <p:sp>
        <p:nvSpPr>
          <p:cNvPr id="5" name="Footer Placeholder 4">
            <a:extLst>
              <a:ext uri="{FF2B5EF4-FFF2-40B4-BE49-F238E27FC236}">
                <a16:creationId xmlns:a16="http://schemas.microsoft.com/office/drawing/2014/main" id="{73F4A98B-3192-4EBB-DF6D-CCF3997F3C86}"/>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0C850924-E46A-FFDA-D04A-7C8ED18B43DC}"/>
              </a:ext>
            </a:extLst>
          </p:cNvPr>
          <p:cNvSpPr>
            <a:spLocks noGrp="1"/>
          </p:cNvSpPr>
          <p:nvPr>
            <p:ph type="sldNum" sz="quarter" idx="12"/>
          </p:nvPr>
        </p:nvSpPr>
        <p:spPr/>
        <p:txBody>
          <a:bodyPr/>
          <a:lstStyle/>
          <a:p>
            <a:fld id="{50F8C4DE-C132-4FE7-9CB8-8F3CE917ABC4}" type="slidenum">
              <a:rPr lang="en-US" smtClean="0"/>
              <a:t>‹#›</a:t>
            </a:fld>
            <a:endParaRPr lang="en-US"/>
          </a:p>
        </p:txBody>
      </p:sp>
    </p:spTree>
    <p:extLst>
      <p:ext uri="{BB962C8B-B14F-4D97-AF65-F5344CB8AC3E}">
        <p14:creationId xmlns:p14="http://schemas.microsoft.com/office/powerpoint/2010/main" val="1446526665"/>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54"/>
        <p:cNvGrpSpPr/>
        <p:nvPr/>
      </p:nvGrpSpPr>
      <p:grpSpPr>
        <a:xfrm>
          <a:off x="0" y="0"/>
          <a:ext cx="0" cy="0"/>
          <a:chOff x="0" y="0"/>
          <a:chExt cx="0" cy="0"/>
        </a:xfrm>
      </p:grpSpPr>
      <p:sp>
        <p:nvSpPr>
          <p:cNvPr id="56" name="Google Shape;56;p13"/>
          <p:cNvSpPr txBox="1">
            <a:spLocks noGrp="1"/>
          </p:cNvSpPr>
          <p:nvPr>
            <p:ph type="body" idx="1"/>
          </p:nvPr>
        </p:nvSpPr>
        <p:spPr>
          <a:xfrm>
            <a:off x="216110" y="4829299"/>
            <a:ext cx="6774864" cy="1256100"/>
          </a:xfrm>
          <a:prstGeom prst="rect">
            <a:avLst/>
          </a:prstGeom>
          <a:noFill/>
          <a:ln>
            <a:noFill/>
          </a:ln>
        </p:spPr>
        <p:txBody>
          <a:bodyPr spcFirstLastPara="1" wrap="square" lIns="121875" tIns="121875" rIns="121875" bIns="121875" anchor="t" anchorCtr="0">
            <a:normAutofit/>
          </a:bodyPr>
          <a:lstStyle>
            <a:lvl1pPr marL="457200" marR="0" lvl="0" indent="-228600" algn="l" rtl="0">
              <a:lnSpc>
                <a:spcPct val="120000"/>
              </a:lnSpc>
              <a:spcBef>
                <a:spcPts val="0"/>
              </a:spcBef>
              <a:spcAft>
                <a:spcPts val="0"/>
              </a:spcAft>
              <a:buClr>
                <a:schemeClr val="dk1"/>
              </a:buClr>
              <a:buSzPts val="2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16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body" idx="2"/>
          </p:nvPr>
        </p:nvSpPr>
        <p:spPr>
          <a:xfrm>
            <a:off x="226693" y="3496385"/>
            <a:ext cx="6755359" cy="1204800"/>
          </a:xfrm>
          <a:prstGeom prst="rect">
            <a:avLst/>
          </a:prstGeom>
          <a:noFill/>
          <a:ln>
            <a:noFill/>
          </a:ln>
        </p:spPr>
        <p:txBody>
          <a:bodyPr spcFirstLastPara="1" wrap="square" lIns="121875" tIns="121875" rIns="121875" bIns="121875" anchor="t" anchorCtr="0">
            <a:normAutofit/>
          </a:bodyPr>
          <a:lstStyle>
            <a:lvl1pPr marL="457200" marR="0" lvl="0" indent="-228600" algn="l" rtl="0">
              <a:lnSpc>
                <a:spcPct val="100000"/>
              </a:lnSpc>
              <a:spcBef>
                <a:spcPts val="0"/>
              </a:spcBef>
              <a:spcAft>
                <a:spcPts val="0"/>
              </a:spcAft>
              <a:buClr>
                <a:schemeClr val="dk1"/>
              </a:buClr>
              <a:buSzPts val="24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1600"/>
              </a:spcBef>
              <a:spcAft>
                <a:spcPts val="0"/>
              </a:spcAft>
              <a:buClr>
                <a:schemeClr val="dk1"/>
              </a:buClr>
              <a:buSzPts val="19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1600"/>
              </a:spcBef>
              <a:spcAft>
                <a:spcPts val="0"/>
              </a:spcAft>
              <a:buClr>
                <a:schemeClr val="dk1"/>
              </a:buClr>
              <a:buSzPts val="19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1600"/>
              </a:spcBef>
              <a:spcAft>
                <a:spcPts val="0"/>
              </a:spcAft>
              <a:buClr>
                <a:schemeClr val="dk1"/>
              </a:buClr>
              <a:buSzPts val="19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body" idx="3"/>
          </p:nvPr>
        </p:nvSpPr>
        <p:spPr>
          <a:xfrm>
            <a:off x="226691" y="2155151"/>
            <a:ext cx="8532122" cy="1219500"/>
          </a:xfrm>
          <a:prstGeom prst="rect">
            <a:avLst/>
          </a:prstGeom>
          <a:noFill/>
          <a:ln>
            <a:noFill/>
          </a:ln>
        </p:spPr>
        <p:txBody>
          <a:bodyPr spcFirstLastPara="1" wrap="square" lIns="121875" tIns="121875" rIns="121875" bIns="121875" anchor="t" anchorCtr="0">
            <a:normAutofit/>
          </a:bodyPr>
          <a:lstStyle>
            <a:lvl1pPr marL="457200" marR="0" lvl="0" indent="-228600" algn="l" rtl="0">
              <a:lnSpc>
                <a:spcPct val="100000"/>
              </a:lnSpc>
              <a:spcBef>
                <a:spcPts val="0"/>
              </a:spcBef>
              <a:spcAft>
                <a:spcPts val="0"/>
              </a:spcAft>
              <a:buClr>
                <a:schemeClr val="dk1"/>
              </a:buClr>
              <a:buSzPts val="24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1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1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7062550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bg>
      <p:bgRef idx="1002">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alphaModFix amt="5000"/>
          </a:blip>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fld id="{553B4C90-3640-7446-B434-CE3271ED226E}" type="datetime1">
              <a:rPr lang="en-US" smtClean="0"/>
              <a:t>12/17/23</a:t>
            </a:fld>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2520998958"/>
      </p:ext>
    </p:extLst>
  </p:cSld>
  <p:clrMapOvr>
    <a:overrideClrMapping bg1="lt1" tx1="dk1" bg2="lt2" tx2="dk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171701171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51483660"/>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lvl1pPr>
              <a:buClr>
                <a:srgbClr val="004380"/>
              </a:buClr>
              <a:defRPr/>
            </a:lvl1pPr>
            <a:lvl2pPr>
              <a:buClr>
                <a:srgbClr val="004380"/>
              </a:buClr>
              <a:defRPr/>
            </a:lvl2pPr>
            <a:lvl3pPr>
              <a:buClr>
                <a:srgbClr val="004380"/>
              </a:buClr>
              <a:defRPr/>
            </a:lvl3pPr>
            <a:lvl4pPr>
              <a:buClr>
                <a:srgbClr val="004380"/>
              </a:buClr>
              <a:defRPr/>
            </a:lvl4pPr>
            <a:lvl5pPr>
              <a:buClr>
                <a:srgbClr val="004380"/>
              </a:buCl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086702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7706660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7508204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09605344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7"/>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4139513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p:txStyles>
    <p:titleStyle>
      <a:lvl1pPr algn="l" defTabSz="914354" rtl="0" eaLnBrk="1" latinLnBrk="0" hangingPunct="1">
        <a:lnSpc>
          <a:spcPct val="90000"/>
        </a:lnSpc>
        <a:spcBef>
          <a:spcPct val="0"/>
        </a:spcBef>
        <a:buNone/>
        <a:defRPr sz="4000" b="1" i="0" kern="1200">
          <a:solidFill>
            <a:schemeClr val="tx1"/>
          </a:solidFill>
          <a:latin typeface="Arial Nova" panose="020B0504020202020204" pitchFamily="34" charset="0"/>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Arial Nova" panose="020B0504020202020204"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Arial Nova" panose="020B0504020202020204"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Arial Nova" panose="020B0504020202020204"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Arial Nova" panose="020B0504020202020204"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Arial Nova" panose="020B0504020202020204"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842807" y="915759"/>
            <a:ext cx="7943341" cy="903641"/>
          </a:xfrm>
        </p:spPr>
        <p:txBody>
          <a:bodyPr vert="horz" lIns="91440" tIns="45720" rIns="91440" bIns="45720" rtlCol="0" anchor="b">
            <a:noAutofit/>
          </a:bodyPr>
          <a:lstStyle/>
          <a:p>
            <a:pPr algn="ctr"/>
            <a:r>
              <a:rPr lang="en-US" sz="4000" dirty="0">
                <a:latin typeface="Calibri"/>
                <a:ea typeface="Calibri"/>
                <a:cs typeface="Calibri"/>
              </a:rPr>
              <a:t>BIA 810: Health Care Analytics</a:t>
            </a:r>
            <a:br>
              <a:rPr lang="en-US" sz="4000" dirty="0">
                <a:latin typeface="Calibri"/>
                <a:ea typeface="Calibri"/>
                <a:cs typeface="Calibri"/>
              </a:rPr>
            </a:br>
            <a:r>
              <a:rPr lang="en-US" sz="4000" dirty="0">
                <a:latin typeface="Calibri"/>
                <a:ea typeface="Calibri"/>
                <a:cs typeface="Calibri"/>
              </a:rPr>
              <a:t> Final Project Presentation </a:t>
            </a:r>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a:xfrm>
            <a:off x="2647648" y="2726259"/>
            <a:ext cx="8766040" cy="3440864"/>
          </a:xfrm>
        </p:spPr>
        <p:txBody>
          <a:bodyPr vert="horz" lIns="91440" tIns="45720" rIns="91440" bIns="45720" rtlCol="0" anchor="t">
            <a:noAutofit/>
          </a:bodyPr>
          <a:lstStyle/>
          <a:p>
            <a:pPr marL="3657600" lvl="8" indent="0" algn="just">
              <a:buNone/>
            </a:pPr>
            <a:r>
              <a:rPr lang="en-US" dirty="0">
                <a:latin typeface="Calibri"/>
                <a:ea typeface="Calibri"/>
                <a:cs typeface="Calibri"/>
              </a:rPr>
              <a:t>                    </a:t>
            </a:r>
            <a:r>
              <a:rPr lang="en-US" sz="2800" b="1" dirty="0">
                <a:solidFill>
                  <a:schemeClr val="bg1"/>
                </a:solidFill>
                <a:latin typeface="Calibri"/>
                <a:ea typeface="Calibri"/>
                <a:cs typeface="Calibri"/>
              </a:rPr>
              <a:t>Presented By: </a:t>
            </a:r>
          </a:p>
          <a:p>
            <a:pPr marL="3657600" lvl="8" indent="0" algn="just">
              <a:buNone/>
            </a:pPr>
            <a:r>
              <a:rPr lang="en-US" b="1" dirty="0">
                <a:solidFill>
                  <a:schemeClr val="bg1"/>
                </a:solidFill>
                <a:latin typeface="Calibri"/>
                <a:ea typeface="Calibri"/>
                <a:cs typeface="Calibri"/>
              </a:rPr>
              <a:t>                    </a:t>
            </a:r>
            <a:r>
              <a:rPr lang="en-US" sz="2000" b="1" i="1" dirty="0">
                <a:solidFill>
                  <a:schemeClr val="bg1"/>
                </a:solidFill>
                <a:latin typeface="Calibri"/>
                <a:ea typeface="Calibri"/>
                <a:cs typeface="Calibri"/>
              </a:rPr>
              <a:t>Group 5</a:t>
            </a:r>
          </a:p>
          <a:p>
            <a:pPr marL="3657600" lvl="8" indent="-227965" algn="just"/>
            <a:endParaRPr lang="en-US" sz="2000" i="1" dirty="0">
              <a:solidFill>
                <a:schemeClr val="bg1"/>
              </a:solidFill>
              <a:latin typeface="Calibri"/>
              <a:ea typeface="Calibri"/>
              <a:cs typeface="Calibri"/>
            </a:endParaRPr>
          </a:p>
          <a:p>
            <a:pPr algn="just"/>
            <a:r>
              <a:rPr lang="en-US" dirty="0">
                <a:latin typeface="Calibri"/>
                <a:ea typeface="Calibri"/>
                <a:cs typeface="Calibri"/>
              </a:rPr>
              <a:t>                                                                                          </a:t>
            </a:r>
            <a:r>
              <a:rPr lang="en-US" sz="2400" dirty="0">
                <a:latin typeface="Calibri"/>
                <a:ea typeface="Calibri"/>
                <a:cs typeface="Calibri"/>
              </a:rPr>
              <a:t>Venkata Sandilya Bagavathula</a:t>
            </a:r>
          </a:p>
          <a:p>
            <a:pPr algn="just"/>
            <a:r>
              <a:rPr lang="en-US" sz="2400" dirty="0">
                <a:latin typeface="Calibri"/>
                <a:ea typeface="Calibri"/>
                <a:cs typeface="Calibri"/>
              </a:rPr>
              <a:t>				                </a:t>
            </a:r>
            <a:r>
              <a:rPr lang="en-US" sz="2400" dirty="0" err="1">
                <a:latin typeface="Calibri"/>
                <a:ea typeface="Calibri"/>
                <a:cs typeface="Calibri"/>
              </a:rPr>
              <a:t>Hardikaben</a:t>
            </a:r>
            <a:r>
              <a:rPr lang="en-US" sz="2400" dirty="0">
                <a:latin typeface="Calibri"/>
                <a:ea typeface="Calibri"/>
                <a:cs typeface="Calibri"/>
              </a:rPr>
              <a:t> </a:t>
            </a:r>
            <a:r>
              <a:rPr lang="en-US" sz="2400" dirty="0" err="1">
                <a:latin typeface="Calibri"/>
                <a:ea typeface="Calibri"/>
                <a:cs typeface="Calibri"/>
              </a:rPr>
              <a:t>Sanghani</a:t>
            </a:r>
            <a:endParaRPr lang="en-US" sz="2400" dirty="0">
              <a:latin typeface="Calibri"/>
              <a:ea typeface="Calibri"/>
              <a:cs typeface="Calibri"/>
            </a:endParaRPr>
          </a:p>
          <a:p>
            <a:pPr algn="just"/>
            <a:r>
              <a:rPr lang="en-US" sz="2400" dirty="0">
                <a:latin typeface="Calibri"/>
                <a:ea typeface="Calibri"/>
                <a:cs typeface="Calibri"/>
              </a:rPr>
              <a:t>					   </a:t>
            </a:r>
            <a:r>
              <a:rPr lang="en-US" sz="2400" dirty="0" err="1">
                <a:latin typeface="Calibri"/>
                <a:ea typeface="Calibri"/>
                <a:cs typeface="Calibri"/>
              </a:rPr>
              <a:t>WeiWei</a:t>
            </a:r>
            <a:r>
              <a:rPr lang="en-US" sz="2400" dirty="0">
                <a:latin typeface="Calibri"/>
                <a:ea typeface="Calibri"/>
                <a:cs typeface="Calibri"/>
              </a:rPr>
              <a:t> Tao</a:t>
            </a:r>
          </a:p>
          <a:p>
            <a:pPr algn="just"/>
            <a:r>
              <a:rPr lang="en-US" sz="2400" dirty="0">
                <a:latin typeface="Calibri"/>
                <a:ea typeface="Calibri"/>
                <a:cs typeface="Calibri"/>
              </a:rPr>
              <a:t>                                                                      </a:t>
            </a:r>
            <a:r>
              <a:rPr lang="en-US" sz="2400" dirty="0" err="1">
                <a:latin typeface="Calibri"/>
                <a:ea typeface="Calibri"/>
                <a:cs typeface="Calibri"/>
              </a:rPr>
              <a:t>Hinali</a:t>
            </a:r>
            <a:r>
              <a:rPr lang="en-US" sz="2400" dirty="0">
                <a:latin typeface="Calibri"/>
                <a:ea typeface="Calibri"/>
                <a:cs typeface="Calibri"/>
              </a:rPr>
              <a:t> </a:t>
            </a:r>
            <a:r>
              <a:rPr lang="en-US" sz="2400" dirty="0" err="1">
                <a:latin typeface="Calibri"/>
                <a:ea typeface="Calibri"/>
                <a:cs typeface="Calibri"/>
              </a:rPr>
              <a:t>Maiyani</a:t>
            </a:r>
            <a:endParaRPr lang="en-US" sz="2400" dirty="0">
              <a:latin typeface="Calibri"/>
              <a:ea typeface="Calibri"/>
              <a:cs typeface="Calibri"/>
            </a:endParaRPr>
          </a:p>
          <a:p>
            <a:endParaRPr lang="en-US" sz="2000" dirty="0">
              <a:latin typeface="Calibri"/>
              <a:ea typeface="Calibri"/>
              <a:cs typeface="Calibri"/>
            </a:endParaRPr>
          </a:p>
          <a:p>
            <a:endParaRPr lang="en-US" sz="2000" dirty="0">
              <a:latin typeface="Calibri"/>
              <a:ea typeface="Calibri"/>
              <a:cs typeface="Calibri"/>
            </a:endParaRPr>
          </a:p>
          <a:p>
            <a:endParaRPr lang="en-US" sz="2000" dirty="0">
              <a:latin typeface="Calibri"/>
              <a:ea typeface="Calibri"/>
              <a:cs typeface="Calibri"/>
            </a:endParaRPr>
          </a:p>
          <a:p>
            <a:endParaRPr lang="en-US" sz="2000" dirty="0">
              <a:latin typeface="Calibri"/>
              <a:ea typeface="Calibri"/>
              <a:cs typeface="Calibri"/>
            </a:endParaRPr>
          </a:p>
        </p:txBody>
      </p:sp>
      <p:sp>
        <p:nvSpPr>
          <p:cNvPr id="3" name="TextBox 2">
            <a:extLst>
              <a:ext uri="{FF2B5EF4-FFF2-40B4-BE49-F238E27FC236}">
                <a16:creationId xmlns:a16="http://schemas.microsoft.com/office/drawing/2014/main" id="{D6481AAD-5D38-88AF-CC03-2AB5C2F2F0A0}"/>
              </a:ext>
            </a:extLst>
          </p:cNvPr>
          <p:cNvSpPr txBox="1"/>
          <p:nvPr/>
        </p:nvSpPr>
        <p:spPr>
          <a:xfrm>
            <a:off x="771742" y="4223983"/>
            <a:ext cx="3978234" cy="1384995"/>
          </a:xfrm>
          <a:prstGeom prst="rect">
            <a:avLst/>
          </a:prstGeom>
          <a:noFill/>
        </p:spPr>
        <p:txBody>
          <a:bodyPr wrap="square" rtlCol="0">
            <a:spAutoFit/>
          </a:bodyPr>
          <a:lstStyle/>
          <a:p>
            <a:r>
              <a:rPr lang="en-US" sz="2800" b="0" i="0" u="none" strike="noStrike" dirty="0">
                <a:solidFill>
                  <a:srgbClr val="FFFFFF"/>
                </a:solidFill>
                <a:effectLst/>
                <a:latin typeface="Calibri"/>
                <a:ea typeface="Calibri"/>
                <a:cs typeface="Calibri"/>
              </a:rPr>
              <a:t>BIA 810 - Health Care Analytics</a:t>
            </a:r>
            <a:r>
              <a:rPr lang="en-US" sz="2800" b="0" i="0" dirty="0">
                <a:solidFill>
                  <a:srgbClr val="FFFFFF"/>
                </a:solidFill>
                <a:effectLst/>
                <a:latin typeface="Calibri"/>
                <a:ea typeface="Calibri"/>
                <a:cs typeface="Calibri"/>
              </a:rPr>
              <a:t>​</a:t>
            </a:r>
            <a:br>
              <a:rPr lang="en-US" sz="2800" b="0" i="0" dirty="0">
                <a:solidFill>
                  <a:srgbClr val="FFFFFF"/>
                </a:solidFill>
                <a:effectLst/>
                <a:latin typeface="Calibri"/>
                <a:ea typeface="Calibri"/>
                <a:cs typeface="Calibri"/>
              </a:rPr>
            </a:br>
            <a:r>
              <a:rPr lang="en-US" sz="2800" b="0" i="0" u="none" strike="noStrike" dirty="0">
                <a:solidFill>
                  <a:srgbClr val="FFFFFF"/>
                </a:solidFill>
                <a:effectLst/>
                <a:latin typeface="Calibri"/>
                <a:ea typeface="Calibri"/>
                <a:cs typeface="Calibri"/>
              </a:rPr>
              <a:t>Prof. Sanjiv </a:t>
            </a:r>
            <a:r>
              <a:rPr lang="en-US" sz="2800" b="0" i="0" u="none" strike="noStrike" dirty="0" err="1">
                <a:solidFill>
                  <a:srgbClr val="FFFFFF"/>
                </a:solidFill>
                <a:effectLst/>
                <a:latin typeface="Calibri"/>
                <a:ea typeface="Calibri"/>
                <a:cs typeface="Calibri"/>
              </a:rPr>
              <a:t>Koshal</a:t>
            </a:r>
            <a:endParaRPr lang="en-US" sz="2800" dirty="0">
              <a:latin typeface="Calibri"/>
              <a:ea typeface="Calibri"/>
              <a:cs typeface="Calibri"/>
            </a:endParaRPr>
          </a:p>
        </p:txBody>
      </p:sp>
      <p:sp>
        <p:nvSpPr>
          <p:cNvPr id="4" name="Date Placeholder 3">
            <a:extLst>
              <a:ext uri="{FF2B5EF4-FFF2-40B4-BE49-F238E27FC236}">
                <a16:creationId xmlns:a16="http://schemas.microsoft.com/office/drawing/2014/main" id="{4DEDFCDE-CE84-E41C-C7BB-30DA5433653D}"/>
              </a:ext>
            </a:extLst>
          </p:cNvPr>
          <p:cNvSpPr>
            <a:spLocks noGrp="1"/>
          </p:cNvSpPr>
          <p:nvPr>
            <p:ph type="dt" sz="half" idx="10"/>
          </p:nvPr>
        </p:nvSpPr>
        <p:spPr>
          <a:ln>
            <a:noFill/>
          </a:ln>
        </p:spPr>
        <p:txBody>
          <a:bodyPr/>
          <a:lstStyle/>
          <a:p>
            <a:fld id="{B7434781-3841-7E40-B843-1BB9FD4354E9}" type="slidenum">
              <a:rPr lang="en-US" smtClean="0"/>
              <a:t>1</a:t>
            </a:fld>
            <a:endParaRPr lang="en-US"/>
          </a:p>
        </p:txBody>
      </p:sp>
    </p:spTree>
    <p:extLst>
      <p:ext uri="{BB962C8B-B14F-4D97-AF65-F5344CB8AC3E}">
        <p14:creationId xmlns:p14="http://schemas.microsoft.com/office/powerpoint/2010/main" val="2311560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a:extLst>
              <a:ext uri="{FF2B5EF4-FFF2-40B4-BE49-F238E27FC236}">
                <a16:creationId xmlns:a16="http://schemas.microsoft.com/office/drawing/2014/main" id="{6B5624EB-AA7C-A10D-B5EE-FA2FEC207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79" y="1537340"/>
            <a:ext cx="7737249" cy="5110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1244E4D-579A-2EC2-EE0D-130B13B9083A}"/>
              </a:ext>
            </a:extLst>
          </p:cNvPr>
          <p:cNvSpPr txBox="1"/>
          <p:nvPr/>
        </p:nvSpPr>
        <p:spPr>
          <a:xfrm>
            <a:off x="7715049" y="2828121"/>
            <a:ext cx="4176713" cy="2523768"/>
          </a:xfrm>
          <a:prstGeom prst="rect">
            <a:avLst/>
          </a:prstGeom>
          <a:noFill/>
        </p:spPr>
        <p:txBody>
          <a:bodyPr wrap="square" lIns="91440" tIns="45720" rIns="91440" bIns="45720" rtlCol="0" anchor="t">
            <a:spAutoFit/>
          </a:bodyPr>
          <a:lstStyle/>
          <a:p>
            <a:r>
              <a:rPr lang="en-US" sz="2000" b="1">
                <a:latin typeface="Calibri"/>
                <a:ea typeface="Calibri"/>
                <a:cs typeface="Calibri"/>
              </a:rPr>
              <a:t>Observation: </a:t>
            </a:r>
            <a:endParaRPr lang="en-US"/>
          </a:p>
          <a:p>
            <a:r>
              <a:rPr lang="en-US" sz="2000">
                <a:latin typeface="Calibri"/>
                <a:ea typeface="Calibri"/>
                <a:cs typeface="Calibri"/>
              </a:rPr>
              <a:t>There</a:t>
            </a:r>
            <a:r>
              <a:rPr lang="en-US" sz="2000" b="0" i="0" u="none" strike="noStrike">
                <a:effectLst/>
                <a:latin typeface="Calibri"/>
                <a:ea typeface="Calibri"/>
                <a:cs typeface="Calibri"/>
              </a:rPr>
              <a:t> is a notable decrease in the number of claims for </a:t>
            </a:r>
            <a:r>
              <a:rPr lang="en-US" sz="2000" b="1" i="0" u="none" strike="noStrike" err="1">
                <a:effectLst/>
                <a:latin typeface="Calibri"/>
                <a:ea typeface="Calibri"/>
                <a:cs typeface="Calibri"/>
              </a:rPr>
              <a:t>Midoride</a:t>
            </a:r>
            <a:r>
              <a:rPr lang="en-US" sz="2000" b="0" i="0" u="none" strike="noStrike">
                <a:effectLst/>
                <a:latin typeface="Calibri"/>
                <a:ea typeface="Calibri"/>
                <a:cs typeface="Calibri"/>
              </a:rPr>
              <a:t> from 2017 to 2018 across all top 5 territories. </a:t>
            </a:r>
            <a:r>
              <a:rPr lang="en-US" sz="2000">
                <a:latin typeface="Calibri"/>
                <a:ea typeface="Calibri"/>
                <a:cs typeface="Calibri"/>
              </a:rPr>
              <a:t>The </a:t>
            </a:r>
            <a:r>
              <a:rPr lang="en-US" sz="2000" b="0" i="0" u="none" strike="noStrike">
                <a:effectLst/>
                <a:latin typeface="Calibri"/>
                <a:ea typeface="Calibri"/>
                <a:cs typeface="Calibri"/>
              </a:rPr>
              <a:t>most significant drops are in St. Louis, MO, and Phoenix, AZ, followed by LA-San Diego.</a:t>
            </a:r>
            <a:endParaRPr lang="en-US"/>
          </a:p>
          <a:p>
            <a:endParaRPr lang="en-US" dirty="0"/>
          </a:p>
        </p:txBody>
      </p:sp>
      <p:sp>
        <p:nvSpPr>
          <p:cNvPr id="3" name="Date Placeholder 3">
            <a:extLst>
              <a:ext uri="{FF2B5EF4-FFF2-40B4-BE49-F238E27FC236}">
                <a16:creationId xmlns:a16="http://schemas.microsoft.com/office/drawing/2014/main" id="{A74BD2BD-3FC5-65E7-E144-37F5B78658CC}"/>
              </a:ext>
            </a:extLst>
          </p:cNvPr>
          <p:cNvSpPr txBox="1">
            <a:spLocks/>
          </p:cNvSpPr>
          <p:nvPr/>
        </p:nvSpPr>
        <p:spPr>
          <a:xfrm>
            <a:off x="11724338" y="6490213"/>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10</a:t>
            </a:fld>
            <a:endParaRPr lang="en-US" dirty="0"/>
          </a:p>
        </p:txBody>
      </p:sp>
      <p:sp>
        <p:nvSpPr>
          <p:cNvPr id="2" name="TextBox 1">
            <a:extLst>
              <a:ext uri="{FF2B5EF4-FFF2-40B4-BE49-F238E27FC236}">
                <a16:creationId xmlns:a16="http://schemas.microsoft.com/office/drawing/2014/main" id="{FB1E91A8-D5DE-6DEE-38EC-8AA73198614E}"/>
              </a:ext>
            </a:extLst>
          </p:cNvPr>
          <p:cNvSpPr txBox="1"/>
          <p:nvPr/>
        </p:nvSpPr>
        <p:spPr>
          <a:xfrm>
            <a:off x="1582656" y="312821"/>
            <a:ext cx="7669664" cy="523220"/>
          </a:xfrm>
          <a:prstGeom prst="rect">
            <a:avLst/>
          </a:prstGeom>
          <a:noFill/>
        </p:spPr>
        <p:txBody>
          <a:bodyPr wrap="none" lIns="91440" tIns="45720" rIns="91440" bIns="45720" rtlCol="0" anchor="t">
            <a:spAutoFit/>
          </a:bodyPr>
          <a:lstStyle/>
          <a:p>
            <a:r>
              <a:rPr lang="en-US" sz="2800" b="1" err="1">
                <a:solidFill>
                  <a:schemeClr val="tx2"/>
                </a:solidFill>
                <a:latin typeface="Calibri"/>
                <a:ea typeface="Calibri"/>
                <a:cs typeface="Calibri"/>
              </a:rPr>
              <a:t>Midoride</a:t>
            </a:r>
            <a:r>
              <a:rPr lang="en-US" sz="2800" b="1">
                <a:solidFill>
                  <a:schemeClr val="tx2"/>
                </a:solidFill>
                <a:latin typeface="Calibri"/>
                <a:ea typeface="Calibri"/>
                <a:cs typeface="Calibri"/>
              </a:rPr>
              <a:t> Fails to Hold its Market in Key Territories</a:t>
            </a:r>
          </a:p>
        </p:txBody>
      </p:sp>
    </p:spTree>
    <p:extLst>
      <p:ext uri="{BB962C8B-B14F-4D97-AF65-F5344CB8AC3E}">
        <p14:creationId xmlns:p14="http://schemas.microsoft.com/office/powerpoint/2010/main" val="107006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14BAE30-7EA1-EE38-7092-76C68995AFFD}"/>
              </a:ext>
            </a:extLst>
          </p:cNvPr>
          <p:cNvSpPr txBox="1"/>
          <p:nvPr/>
        </p:nvSpPr>
        <p:spPr>
          <a:xfrm>
            <a:off x="8164367" y="1450222"/>
            <a:ext cx="2792830" cy="2554545"/>
          </a:xfrm>
          <a:prstGeom prst="rect">
            <a:avLst/>
          </a:prstGeom>
          <a:noFill/>
        </p:spPr>
        <p:txBody>
          <a:bodyPr wrap="square" lIns="91440" tIns="45720" rIns="91440" bIns="45720" rtlCol="0" anchor="t">
            <a:spAutoFit/>
          </a:bodyPr>
          <a:lstStyle/>
          <a:p>
            <a:r>
              <a:rPr lang="en-US" sz="2000" b="1" dirty="0">
                <a:latin typeface="Calibri"/>
                <a:ea typeface="Calibri"/>
                <a:cs typeface="Calibri"/>
              </a:rPr>
              <a:t>Observation:</a:t>
            </a:r>
            <a:r>
              <a:rPr lang="en-US" sz="1600" dirty="0">
                <a:solidFill>
                  <a:srgbClr val="374151"/>
                </a:solidFill>
                <a:latin typeface="Söhne"/>
              </a:rPr>
              <a:t> </a:t>
            </a:r>
            <a:endParaRPr lang="en-US" sz="2000" dirty="0">
              <a:latin typeface="Calibri"/>
              <a:ea typeface="Calibri"/>
              <a:cs typeface="Calibri"/>
            </a:endParaRPr>
          </a:p>
          <a:p>
            <a:r>
              <a:rPr lang="en-US" sz="2000" dirty="0">
                <a:latin typeface="Calibri"/>
                <a:ea typeface="Calibri"/>
                <a:cs typeface="Calibri"/>
              </a:rPr>
              <a:t>There’s</a:t>
            </a:r>
            <a:r>
              <a:rPr lang="en-US" sz="2000" b="0" i="0" u="none" strike="noStrike" dirty="0">
                <a:effectLst/>
                <a:latin typeface="Calibri"/>
                <a:ea typeface="Calibri"/>
                <a:cs typeface="Calibri"/>
              </a:rPr>
              <a:t> growth in claims in all the top 5 territories during the same period, with substantial increases particularly in New York, NY, and LA-San Diego, CA.</a:t>
            </a:r>
            <a:endParaRPr lang="en-US" sz="2000" dirty="0">
              <a:latin typeface="Calibri"/>
              <a:ea typeface="Calibri"/>
              <a:cs typeface="Calibri"/>
            </a:endParaRPr>
          </a:p>
        </p:txBody>
      </p:sp>
      <p:pic>
        <p:nvPicPr>
          <p:cNvPr id="8194" name="Picture 2">
            <a:extLst>
              <a:ext uri="{FF2B5EF4-FFF2-40B4-BE49-F238E27FC236}">
                <a16:creationId xmlns:a16="http://schemas.microsoft.com/office/drawing/2014/main" id="{1E724276-06A7-10BE-37F3-A7B140A9D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85" y="1188549"/>
            <a:ext cx="8016525" cy="533776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3">
            <a:extLst>
              <a:ext uri="{FF2B5EF4-FFF2-40B4-BE49-F238E27FC236}">
                <a16:creationId xmlns:a16="http://schemas.microsoft.com/office/drawing/2014/main" id="{8708BF38-EEB0-5A97-E609-0BDF2492D928}"/>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11</a:t>
            </a:fld>
            <a:endParaRPr lang="en-US" dirty="0"/>
          </a:p>
        </p:txBody>
      </p:sp>
      <p:sp>
        <p:nvSpPr>
          <p:cNvPr id="2" name="TextBox 1">
            <a:extLst>
              <a:ext uri="{FF2B5EF4-FFF2-40B4-BE49-F238E27FC236}">
                <a16:creationId xmlns:a16="http://schemas.microsoft.com/office/drawing/2014/main" id="{281D675F-7BA1-1E58-F631-EC382C1799B8}"/>
              </a:ext>
            </a:extLst>
          </p:cNvPr>
          <p:cNvSpPr txBox="1"/>
          <p:nvPr/>
        </p:nvSpPr>
        <p:spPr>
          <a:xfrm>
            <a:off x="2387461" y="242062"/>
            <a:ext cx="8447569" cy="523220"/>
          </a:xfrm>
          <a:prstGeom prst="rect">
            <a:avLst/>
          </a:prstGeom>
          <a:noFill/>
        </p:spPr>
        <p:txBody>
          <a:bodyPr wrap="none" lIns="91440" tIns="45720" rIns="91440" bIns="45720" rtlCol="0" anchor="t">
            <a:spAutoFit/>
          </a:bodyPr>
          <a:lstStyle/>
          <a:p>
            <a:pPr algn="ctr"/>
            <a:r>
              <a:rPr lang="en-US" sz="2800" b="1" err="1">
                <a:solidFill>
                  <a:schemeClr val="tx2"/>
                </a:solidFill>
                <a:latin typeface="Calibri"/>
                <a:ea typeface="Calibri"/>
                <a:cs typeface="Calibri"/>
              </a:rPr>
              <a:t>Fentirate</a:t>
            </a:r>
            <a:r>
              <a:rPr lang="en-US" sz="2800" b="1">
                <a:solidFill>
                  <a:schemeClr val="tx2"/>
                </a:solidFill>
                <a:latin typeface="Calibri"/>
                <a:ea typeface="Calibri"/>
                <a:cs typeface="Calibri"/>
              </a:rPr>
              <a:t> Captures </a:t>
            </a:r>
            <a:r>
              <a:rPr lang="en-US" sz="2800" b="1" err="1">
                <a:solidFill>
                  <a:schemeClr val="tx2"/>
                </a:solidFill>
                <a:latin typeface="Calibri"/>
                <a:ea typeface="Calibri"/>
                <a:cs typeface="Calibri"/>
              </a:rPr>
              <a:t>Midoride’s</a:t>
            </a:r>
            <a:r>
              <a:rPr lang="en-US" sz="2800" b="1">
                <a:solidFill>
                  <a:schemeClr val="tx2"/>
                </a:solidFill>
                <a:latin typeface="Calibri"/>
                <a:ea typeface="Calibri"/>
                <a:cs typeface="Calibri"/>
              </a:rPr>
              <a:t> Market  in Key Territories</a:t>
            </a:r>
            <a:endParaRPr lang="en-US">
              <a:solidFill>
                <a:schemeClr val="tx2"/>
              </a:solidFill>
            </a:endParaRPr>
          </a:p>
        </p:txBody>
      </p:sp>
      <p:sp>
        <p:nvSpPr>
          <p:cNvPr id="4" name="TextBox 3">
            <a:extLst>
              <a:ext uri="{FF2B5EF4-FFF2-40B4-BE49-F238E27FC236}">
                <a16:creationId xmlns:a16="http://schemas.microsoft.com/office/drawing/2014/main" id="{2B4B82A3-34E3-3C8A-08C7-CBC22D897679}"/>
              </a:ext>
            </a:extLst>
          </p:cNvPr>
          <p:cNvSpPr txBox="1"/>
          <p:nvPr/>
        </p:nvSpPr>
        <p:spPr>
          <a:xfrm>
            <a:off x="7084939" y="4428034"/>
            <a:ext cx="3750091" cy="1015663"/>
          </a:xfrm>
          <a:prstGeom prst="rect">
            <a:avLst/>
          </a:prstGeom>
          <a:noFill/>
        </p:spPr>
        <p:txBody>
          <a:bodyPr wrap="square" lIns="91440" tIns="45720" rIns="91440" bIns="45720" rtlCol="0" anchor="t">
            <a:spAutoFit/>
          </a:bodyPr>
          <a:lstStyle/>
          <a:p>
            <a:r>
              <a:rPr lang="en-US" sz="2000" b="1" dirty="0">
                <a:latin typeface="Calibri"/>
                <a:ea typeface="Calibri"/>
                <a:cs typeface="Calibri"/>
              </a:rPr>
              <a:t>Recommendation:</a:t>
            </a:r>
          </a:p>
          <a:p>
            <a:r>
              <a:rPr lang="en-US" sz="2000" dirty="0">
                <a:latin typeface="Calibri"/>
                <a:ea typeface="Calibri"/>
                <a:cs typeface="Calibri"/>
              </a:rPr>
              <a:t>Differential Pricing Strategy for </a:t>
            </a:r>
            <a:r>
              <a:rPr lang="en-US" sz="2000" dirty="0" err="1">
                <a:latin typeface="Calibri"/>
                <a:ea typeface="Calibri"/>
                <a:cs typeface="Calibri"/>
              </a:rPr>
              <a:t>Midoride</a:t>
            </a:r>
            <a:r>
              <a:rPr lang="en-US" sz="2000" dirty="0">
                <a:latin typeface="Calibri"/>
                <a:ea typeface="Calibri"/>
                <a:cs typeface="Calibri"/>
              </a:rPr>
              <a:t> in High-Value Territories</a:t>
            </a:r>
          </a:p>
        </p:txBody>
      </p:sp>
    </p:spTree>
    <p:extLst>
      <p:ext uri="{BB962C8B-B14F-4D97-AF65-F5344CB8AC3E}">
        <p14:creationId xmlns:p14="http://schemas.microsoft.com/office/powerpoint/2010/main" val="2792736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6F9BE76-DD2E-9B0B-AD8E-37BAF4096BCF}"/>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12</a:t>
            </a:fld>
            <a:endParaRPr lang="en-US" dirty="0"/>
          </a:p>
        </p:txBody>
      </p:sp>
      <p:pic>
        <p:nvPicPr>
          <p:cNvPr id="2050" name="Picture 2">
            <a:extLst>
              <a:ext uri="{FF2B5EF4-FFF2-40B4-BE49-F238E27FC236}">
                <a16:creationId xmlns:a16="http://schemas.microsoft.com/office/drawing/2014/main" id="{08701AA0-FACC-E1C4-750E-E016101F9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4" y="274630"/>
            <a:ext cx="12192000" cy="43672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933193-1B4D-8FFC-D2FA-AD3D81D2ADEA}"/>
              </a:ext>
            </a:extLst>
          </p:cNvPr>
          <p:cNvSpPr txBox="1"/>
          <p:nvPr/>
        </p:nvSpPr>
        <p:spPr>
          <a:xfrm>
            <a:off x="6717686" y="1784775"/>
            <a:ext cx="4706680" cy="2862322"/>
          </a:xfrm>
          <a:prstGeom prst="rect">
            <a:avLst/>
          </a:prstGeom>
          <a:noFill/>
          <a:ln>
            <a:solidFill>
              <a:schemeClr val="tx1"/>
            </a:solidFill>
          </a:ln>
        </p:spPr>
        <p:txBody>
          <a:bodyPr wrap="square" rtlCol="0">
            <a:spAutoFit/>
          </a:bodyPr>
          <a:lstStyle/>
          <a:p>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Observation:</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Circulatory System has significantly higher percentage in the top Diagnosis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specialities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kern="100" dirty="0">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Health status-related factors and general symptoms also represent significant portions. Smaller segments are associated with musculoskeletal, connective tissue, and endocrine/metabolic conditions.</a:t>
            </a:r>
          </a:p>
          <a:p>
            <a:endParaRPr lang="en-US" dirty="0"/>
          </a:p>
        </p:txBody>
      </p:sp>
      <p:sp>
        <p:nvSpPr>
          <p:cNvPr id="4" name="TextBox 3">
            <a:extLst>
              <a:ext uri="{FF2B5EF4-FFF2-40B4-BE49-F238E27FC236}">
                <a16:creationId xmlns:a16="http://schemas.microsoft.com/office/drawing/2014/main" id="{B88499B5-B8B2-E83F-E03C-9409B5EF2C41}"/>
              </a:ext>
            </a:extLst>
          </p:cNvPr>
          <p:cNvSpPr txBox="1"/>
          <p:nvPr/>
        </p:nvSpPr>
        <p:spPr>
          <a:xfrm>
            <a:off x="6286499" y="4995332"/>
            <a:ext cx="578555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Calibri" panose="020F0502020204030204" pitchFamily="34" charset="0"/>
                <a:cs typeface="Calibri" panose="020F0502020204030204" pitchFamily="34" charset="0"/>
              </a:rPr>
              <a:t>Recommendation: </a:t>
            </a:r>
            <a:r>
              <a:rPr lang="en-GB" dirty="0">
                <a:latin typeface="Calibri" panose="020F0502020204030204" pitchFamily="34" charset="0"/>
                <a:cs typeface="Calibri" panose="020F0502020204030204" pitchFamily="34" charset="0"/>
              </a:rPr>
              <a:t> </a:t>
            </a:r>
          </a:p>
          <a:p>
            <a:r>
              <a:rPr lang="en-GB" dirty="0">
                <a:latin typeface="Calibri" panose="020F0502020204030204" pitchFamily="34" charset="0"/>
                <a:ea typeface="+mn-lt"/>
                <a:cs typeface="Calibri" panose="020F0502020204030204" pitchFamily="34" charset="0"/>
              </a:rPr>
              <a:t>Educational materials &amp; HCP-targeted resources for Musculoskeletal, Circulatory, Endocrine fields.</a:t>
            </a:r>
          </a:p>
          <a:p>
            <a:br>
              <a:rPr lang="en-US" dirty="0"/>
            </a:br>
            <a:endParaRPr lang="en-US" dirty="0"/>
          </a:p>
        </p:txBody>
      </p:sp>
    </p:spTree>
    <p:extLst>
      <p:ext uri="{BB962C8B-B14F-4D97-AF65-F5344CB8AC3E}">
        <p14:creationId xmlns:p14="http://schemas.microsoft.com/office/powerpoint/2010/main" val="526614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580681-E515-9569-4A92-58D3298DADCA}"/>
              </a:ext>
            </a:extLst>
          </p:cNvPr>
          <p:cNvSpPr txBox="1"/>
          <p:nvPr/>
        </p:nvSpPr>
        <p:spPr>
          <a:xfrm>
            <a:off x="7921592" y="1489311"/>
            <a:ext cx="3919052" cy="1538883"/>
          </a:xfrm>
          <a:prstGeom prst="rect">
            <a:avLst/>
          </a:prstGeom>
          <a:noFill/>
        </p:spPr>
        <p:txBody>
          <a:bodyPr wrap="square" lIns="91440" tIns="45720" rIns="91440" bIns="45720" anchor="t">
            <a:spAutoFit/>
          </a:bodyPr>
          <a:lstStyle/>
          <a:p>
            <a:r>
              <a:rPr lang="en-US" sz="2200" b="1" dirty="0">
                <a:latin typeface="Calibri"/>
                <a:ea typeface="Calibri"/>
                <a:cs typeface="Calibri"/>
              </a:rPr>
              <a:t>Observations:</a:t>
            </a:r>
            <a:endParaRPr lang="en-US" sz="2200" dirty="0">
              <a:latin typeface="Calibri"/>
              <a:ea typeface="Calibri"/>
              <a:cs typeface="Calibri"/>
            </a:endParaRPr>
          </a:p>
          <a:p>
            <a:pPr algn="l">
              <a:buFont typeface="+mj-lt"/>
              <a:buAutoNum type="arabicPeriod"/>
            </a:pPr>
            <a:r>
              <a:rPr lang="en-US" b="0" i="0" u="none" strike="noStrike" dirty="0">
                <a:solidFill>
                  <a:srgbClr val="374151"/>
                </a:solidFill>
                <a:effectLst/>
                <a:latin typeface="Söhne"/>
              </a:rPr>
              <a:t>The majority of claims are associated with Circulatory System disorders</a:t>
            </a:r>
          </a:p>
          <a:p>
            <a:pPr algn="l">
              <a:buFont typeface="+mj-lt"/>
              <a:buAutoNum type="arabicPeriod"/>
            </a:pPr>
            <a:r>
              <a:rPr lang="en-US" b="1" i="0" u="none" strike="noStrike" dirty="0">
                <a:solidFill>
                  <a:srgbClr val="374151"/>
                </a:solidFill>
                <a:effectLst/>
                <a:latin typeface="Söhne"/>
              </a:rPr>
              <a:t>HCP Specialties</a:t>
            </a:r>
            <a:r>
              <a:rPr lang="en-US" b="0" i="0" u="none" strike="noStrike" dirty="0">
                <a:solidFill>
                  <a:srgbClr val="374151"/>
                </a:solidFill>
                <a:effectLst/>
                <a:latin typeface="Söhne"/>
              </a:rPr>
              <a:t>: Anesthesiologists are the primary prescribers.</a:t>
            </a:r>
          </a:p>
        </p:txBody>
      </p:sp>
      <p:sp>
        <p:nvSpPr>
          <p:cNvPr id="9" name="TextBox 8">
            <a:extLst>
              <a:ext uri="{FF2B5EF4-FFF2-40B4-BE49-F238E27FC236}">
                <a16:creationId xmlns:a16="http://schemas.microsoft.com/office/drawing/2014/main" id="{2F9CE3C7-07BB-2B67-4AFB-A3520555316B}"/>
              </a:ext>
            </a:extLst>
          </p:cNvPr>
          <p:cNvSpPr txBox="1"/>
          <p:nvPr/>
        </p:nvSpPr>
        <p:spPr>
          <a:xfrm>
            <a:off x="8018609" y="3150899"/>
            <a:ext cx="3725017" cy="2769989"/>
          </a:xfrm>
          <a:prstGeom prst="rect">
            <a:avLst/>
          </a:prstGeom>
          <a:noFill/>
        </p:spPr>
        <p:txBody>
          <a:bodyPr wrap="square" lIns="91440" tIns="45720" rIns="91440" bIns="45720" rtlCol="0" anchor="t">
            <a:spAutoFit/>
          </a:bodyPr>
          <a:lstStyle/>
          <a:p>
            <a:endParaRPr lang="en-US" sz="2400" b="1" dirty="0">
              <a:latin typeface="Calibri"/>
              <a:ea typeface="Calibri"/>
              <a:cs typeface="Calibri"/>
            </a:endParaRPr>
          </a:p>
          <a:p>
            <a:pPr algn="l"/>
            <a:r>
              <a:rPr lang="en-US" sz="2400" b="1" dirty="0">
                <a:latin typeface="Calibri"/>
                <a:ea typeface="Calibri"/>
                <a:cs typeface="Calibri"/>
              </a:rPr>
              <a:t>Recommendation:</a:t>
            </a:r>
            <a:endParaRPr lang="en-US" dirty="0"/>
          </a:p>
          <a:p>
            <a:pPr algn="l"/>
            <a:r>
              <a:rPr lang="en-US" dirty="0">
                <a:latin typeface="Calibri"/>
                <a:ea typeface="Calibri"/>
                <a:cs typeface="Calibri"/>
              </a:rPr>
              <a:t>Implement a specialized Key Opinion Leader  engagement strategy tailored to anesthesiologists to influence their prescribing decisions in favor of </a:t>
            </a:r>
            <a:r>
              <a:rPr lang="en-US" dirty="0" err="1">
                <a:latin typeface="Calibri"/>
                <a:ea typeface="Calibri"/>
                <a:cs typeface="Calibri"/>
              </a:rPr>
              <a:t>Midoride</a:t>
            </a:r>
            <a:r>
              <a:rPr lang="en-US" dirty="0">
                <a:latin typeface="Calibri"/>
                <a:ea typeface="Calibri"/>
                <a:cs typeface="Calibri"/>
              </a:rPr>
              <a:t>, emphasizing its efficacy in pain management</a:t>
            </a:r>
            <a:br>
              <a:rPr lang="en-US" dirty="0">
                <a:latin typeface="Calibri"/>
              </a:rPr>
            </a:br>
            <a:endParaRPr lang="en-US" dirty="0"/>
          </a:p>
        </p:txBody>
      </p:sp>
      <p:sp>
        <p:nvSpPr>
          <p:cNvPr id="3" name="Date Placeholder 3">
            <a:extLst>
              <a:ext uri="{FF2B5EF4-FFF2-40B4-BE49-F238E27FC236}">
                <a16:creationId xmlns:a16="http://schemas.microsoft.com/office/drawing/2014/main" id="{007BA84C-BD05-B9E6-81D6-50634AFDD384}"/>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13</a:t>
            </a:fld>
            <a:endParaRPr lang="en-US" dirty="0"/>
          </a:p>
        </p:txBody>
      </p:sp>
      <p:sp>
        <p:nvSpPr>
          <p:cNvPr id="4" name="TextBox 3">
            <a:extLst>
              <a:ext uri="{FF2B5EF4-FFF2-40B4-BE49-F238E27FC236}">
                <a16:creationId xmlns:a16="http://schemas.microsoft.com/office/drawing/2014/main" id="{18D45D79-F916-67FF-B443-9E6F2CB528EC}"/>
              </a:ext>
            </a:extLst>
          </p:cNvPr>
          <p:cNvSpPr txBox="1"/>
          <p:nvPr/>
        </p:nvSpPr>
        <p:spPr>
          <a:xfrm>
            <a:off x="1680407" y="382477"/>
            <a:ext cx="8519744" cy="523220"/>
          </a:xfrm>
          <a:prstGeom prst="rect">
            <a:avLst/>
          </a:prstGeom>
          <a:noFill/>
        </p:spPr>
        <p:txBody>
          <a:bodyPr wrap="square" lIns="91440" tIns="45720" rIns="91440" bIns="45720" anchor="t">
            <a:spAutoFit/>
          </a:bodyPr>
          <a:lstStyle/>
          <a:p>
            <a:pPr algn="ctr"/>
            <a:r>
              <a:rPr lang="en-US" sz="2800" b="1" i="0" u="none" strike="noStrike">
                <a:solidFill>
                  <a:schemeClr val="tx2"/>
                </a:solidFill>
                <a:effectLst/>
                <a:latin typeface="Calibri"/>
                <a:ea typeface="Calibri"/>
                <a:cs typeface="Calibri"/>
              </a:rPr>
              <a:t>Anesthesiology Leads HCP Specialty in Prescriber Count</a:t>
            </a:r>
            <a:endParaRPr lang="en-US"/>
          </a:p>
        </p:txBody>
      </p:sp>
      <p:pic>
        <p:nvPicPr>
          <p:cNvPr id="1028" name="Picture 4">
            <a:extLst>
              <a:ext uri="{FF2B5EF4-FFF2-40B4-BE49-F238E27FC236}">
                <a16:creationId xmlns:a16="http://schemas.microsoft.com/office/drawing/2014/main" id="{C70C732A-7842-F00B-02F4-CB1AB2343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28" y="1794278"/>
            <a:ext cx="7737874" cy="438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746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2C4982-5833-5241-8F14-CE301A8BB622}"/>
              </a:ext>
            </a:extLst>
          </p:cNvPr>
          <p:cNvSpPr txBox="1"/>
          <p:nvPr/>
        </p:nvSpPr>
        <p:spPr>
          <a:xfrm>
            <a:off x="7987326" y="2306777"/>
            <a:ext cx="4204674" cy="707886"/>
          </a:xfrm>
          <a:prstGeom prst="rect">
            <a:avLst/>
          </a:prstGeom>
          <a:noFill/>
        </p:spPr>
        <p:txBody>
          <a:bodyPr wrap="square" lIns="91440" tIns="45720" rIns="91440" bIns="45720" anchor="t">
            <a:spAutoFit/>
          </a:bodyPr>
          <a:lstStyle/>
          <a:p>
            <a:r>
              <a:rPr lang="en-US" sz="2000" b="0" i="0" u="none" strike="noStrike" dirty="0">
                <a:solidFill>
                  <a:srgbClr val="374151"/>
                </a:solidFill>
                <a:effectLst/>
                <a:latin typeface="Calibri"/>
                <a:ea typeface="Calibri"/>
                <a:cs typeface="Calibri"/>
              </a:rPr>
              <a:t>The senior age group: 61-80+ shows top percentage of claims.</a:t>
            </a:r>
          </a:p>
        </p:txBody>
      </p:sp>
      <p:pic>
        <p:nvPicPr>
          <p:cNvPr id="11268" name="Picture 4">
            <a:extLst>
              <a:ext uri="{FF2B5EF4-FFF2-40B4-BE49-F238E27FC236}">
                <a16:creationId xmlns:a16="http://schemas.microsoft.com/office/drawing/2014/main" id="{528C9A47-E9BF-FDDD-D287-DA1E887CF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89" y="1448977"/>
            <a:ext cx="7816837" cy="469836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3">
            <a:extLst>
              <a:ext uri="{FF2B5EF4-FFF2-40B4-BE49-F238E27FC236}">
                <a16:creationId xmlns:a16="http://schemas.microsoft.com/office/drawing/2014/main" id="{DC66640A-79CD-8268-A29A-BA2E4F09E7DA}"/>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14</a:t>
            </a:fld>
            <a:endParaRPr lang="en-US" dirty="0"/>
          </a:p>
        </p:txBody>
      </p:sp>
      <p:sp>
        <p:nvSpPr>
          <p:cNvPr id="2" name="TextBox 1">
            <a:extLst>
              <a:ext uri="{FF2B5EF4-FFF2-40B4-BE49-F238E27FC236}">
                <a16:creationId xmlns:a16="http://schemas.microsoft.com/office/drawing/2014/main" id="{13159965-E5B9-B7AB-CC38-E0BBDE0E8552}"/>
              </a:ext>
            </a:extLst>
          </p:cNvPr>
          <p:cNvSpPr txBox="1"/>
          <p:nvPr/>
        </p:nvSpPr>
        <p:spPr>
          <a:xfrm>
            <a:off x="2786632" y="415912"/>
            <a:ext cx="6759607" cy="523220"/>
          </a:xfrm>
          <a:prstGeom prst="rect">
            <a:avLst/>
          </a:prstGeom>
          <a:noFill/>
        </p:spPr>
        <p:txBody>
          <a:bodyPr wrap="none" lIns="91440" tIns="45720" rIns="91440" bIns="45720" rtlCol="0" anchor="t">
            <a:spAutoFit/>
          </a:bodyPr>
          <a:lstStyle/>
          <a:p>
            <a:r>
              <a:rPr lang="en-US" sz="2800" b="1">
                <a:solidFill>
                  <a:schemeClr val="tx2"/>
                </a:solidFill>
                <a:latin typeface="Calibri"/>
                <a:ea typeface="Calibri"/>
                <a:cs typeface="Calibri"/>
              </a:rPr>
              <a:t>Senior Age Group Leads in Patient Numbers </a:t>
            </a:r>
            <a:endParaRPr lang="en-US" sz="2800" b="1">
              <a:solidFill>
                <a:schemeClr val="tx2"/>
              </a:solidFill>
              <a:latin typeface="Calibri" panose="020F0502020204030204" pitchFamily="34" charset="0"/>
              <a:ea typeface="Calibri"/>
              <a:cs typeface="Calibri" panose="020F0502020204030204" pitchFamily="34" charset="0"/>
            </a:endParaRPr>
          </a:p>
        </p:txBody>
      </p:sp>
      <p:sp>
        <p:nvSpPr>
          <p:cNvPr id="4" name="TextBox 3">
            <a:extLst>
              <a:ext uri="{FF2B5EF4-FFF2-40B4-BE49-F238E27FC236}">
                <a16:creationId xmlns:a16="http://schemas.microsoft.com/office/drawing/2014/main" id="{AECD3C64-1276-CB0D-FE79-792586C4855F}"/>
              </a:ext>
            </a:extLst>
          </p:cNvPr>
          <p:cNvSpPr txBox="1"/>
          <p:nvPr/>
        </p:nvSpPr>
        <p:spPr>
          <a:xfrm>
            <a:off x="8330761" y="3429000"/>
            <a:ext cx="3509883" cy="1938992"/>
          </a:xfrm>
          <a:prstGeom prst="rect">
            <a:avLst/>
          </a:prstGeom>
          <a:noFill/>
        </p:spPr>
        <p:txBody>
          <a:bodyPr wrap="square" lIns="91440" tIns="45720" rIns="91440" bIns="45720" rtlCol="0" anchor="t">
            <a:spAutoFit/>
          </a:bodyPr>
          <a:lstStyle/>
          <a:p>
            <a:r>
              <a:rPr lang="en-US" sz="2000" b="0" i="0" u="none" strike="noStrike" dirty="0">
                <a:effectLst/>
                <a:latin typeface="Calibri"/>
                <a:ea typeface="Calibri"/>
                <a:cs typeface="Calibri"/>
              </a:rPr>
              <a:t>The 18-30 age group has a higher percentage of claims than middle-aged groups, which could imply an untapped or growing market segment for anesthesia drugs.</a:t>
            </a:r>
            <a:endParaRPr lang="en-US" sz="2000" dirty="0">
              <a:latin typeface="Calibri"/>
              <a:ea typeface="Calibri"/>
              <a:cs typeface="Calibri"/>
            </a:endParaRPr>
          </a:p>
        </p:txBody>
      </p:sp>
    </p:spTree>
    <p:extLst>
      <p:ext uri="{BB962C8B-B14F-4D97-AF65-F5344CB8AC3E}">
        <p14:creationId xmlns:p14="http://schemas.microsoft.com/office/powerpoint/2010/main" val="420221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E014723-E22C-7478-991E-65ACCF6B7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82" y="1425734"/>
            <a:ext cx="7966908" cy="4750908"/>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3">
            <a:extLst>
              <a:ext uri="{FF2B5EF4-FFF2-40B4-BE49-F238E27FC236}">
                <a16:creationId xmlns:a16="http://schemas.microsoft.com/office/drawing/2014/main" id="{F4749D82-352D-86D7-D1B3-290D600C85D1}"/>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15</a:t>
            </a:fld>
            <a:endParaRPr lang="en-US" dirty="0"/>
          </a:p>
        </p:txBody>
      </p:sp>
      <p:sp>
        <p:nvSpPr>
          <p:cNvPr id="2" name="TextBox 1">
            <a:extLst>
              <a:ext uri="{FF2B5EF4-FFF2-40B4-BE49-F238E27FC236}">
                <a16:creationId xmlns:a16="http://schemas.microsoft.com/office/drawing/2014/main" id="{990B5260-D980-410A-79DF-09D24A7CA1E0}"/>
              </a:ext>
            </a:extLst>
          </p:cNvPr>
          <p:cNvSpPr txBox="1"/>
          <p:nvPr/>
        </p:nvSpPr>
        <p:spPr>
          <a:xfrm>
            <a:off x="2376452" y="400699"/>
            <a:ext cx="7894212" cy="523220"/>
          </a:xfrm>
          <a:prstGeom prst="rect">
            <a:avLst/>
          </a:prstGeom>
          <a:noFill/>
        </p:spPr>
        <p:txBody>
          <a:bodyPr wrap="none" lIns="91440" tIns="45720" rIns="91440" bIns="45720" rtlCol="0" anchor="t">
            <a:spAutoFit/>
          </a:bodyPr>
          <a:lstStyle/>
          <a:p>
            <a:pPr algn="ctr"/>
            <a:r>
              <a:rPr lang="en-US" sz="2800" b="1">
                <a:solidFill>
                  <a:schemeClr val="tx2"/>
                </a:solidFill>
                <a:latin typeface="Calibri"/>
                <a:ea typeface="Calibri"/>
                <a:cs typeface="Calibri"/>
              </a:rPr>
              <a:t>Senior Age Group also leading in Claims Percentage </a:t>
            </a:r>
            <a:endParaRPr lang="en-US" sz="2800" b="1">
              <a:solidFill>
                <a:schemeClr val="tx2"/>
              </a:solidFill>
              <a:latin typeface="Calibri" panose="020F0502020204030204" pitchFamily="34" charset="0"/>
              <a:ea typeface="Calibri"/>
              <a:cs typeface="Calibri" panose="020F0502020204030204" pitchFamily="34" charset="0"/>
            </a:endParaRPr>
          </a:p>
        </p:txBody>
      </p:sp>
      <p:sp>
        <p:nvSpPr>
          <p:cNvPr id="4" name="TextBox 3">
            <a:extLst>
              <a:ext uri="{FF2B5EF4-FFF2-40B4-BE49-F238E27FC236}">
                <a16:creationId xmlns:a16="http://schemas.microsoft.com/office/drawing/2014/main" id="{47AD5D5E-009C-2D6D-A17E-98F182AEB19A}"/>
              </a:ext>
            </a:extLst>
          </p:cNvPr>
          <p:cNvSpPr txBox="1"/>
          <p:nvPr/>
        </p:nvSpPr>
        <p:spPr>
          <a:xfrm>
            <a:off x="8350489" y="1958796"/>
            <a:ext cx="3598655" cy="3170099"/>
          </a:xfrm>
          <a:prstGeom prst="rect">
            <a:avLst/>
          </a:prstGeom>
          <a:noFill/>
        </p:spPr>
        <p:txBody>
          <a:bodyPr wrap="square" lIns="91440" tIns="45720" rIns="91440" bIns="45720" rtlCol="0" anchor="t">
            <a:spAutoFit/>
          </a:bodyPr>
          <a:lstStyle/>
          <a:p>
            <a:r>
              <a:rPr lang="en-US" sz="2000" b="1" i="0" u="none" strike="noStrike" dirty="0">
                <a:effectLst/>
                <a:latin typeface="Calibri"/>
                <a:ea typeface="Calibri"/>
                <a:cs typeface="Calibri"/>
              </a:rPr>
              <a:t>Recommendation:</a:t>
            </a:r>
            <a:br>
              <a:rPr lang="en-US" b="0" i="0" u="none" strike="noStrike" dirty="0">
                <a:effectLst/>
                <a:latin typeface="Söhne"/>
              </a:rPr>
            </a:br>
            <a:r>
              <a:rPr lang="en-US" sz="2000" b="0" i="0" u="none" strike="noStrike" dirty="0">
                <a:solidFill>
                  <a:srgbClr val="374151"/>
                </a:solidFill>
                <a:effectLst/>
                <a:latin typeface="Calibri"/>
                <a:ea typeface="Calibri"/>
                <a:cs typeface="Calibri"/>
              </a:rPr>
              <a:t>Implement a comprehensive advertising campaign targeting seniors through print media, direct mail, TV and radio ads,</a:t>
            </a:r>
            <a:r>
              <a:rPr lang="en-US" sz="2000" dirty="0">
                <a:solidFill>
                  <a:srgbClr val="374151"/>
                </a:solidFill>
                <a:latin typeface="Calibri"/>
                <a:ea typeface="Calibri"/>
                <a:cs typeface="Calibri"/>
              </a:rPr>
              <a:t> </a:t>
            </a:r>
            <a:r>
              <a:rPr lang="en-US" sz="2000" b="0" i="0" u="none" strike="noStrike" dirty="0">
                <a:solidFill>
                  <a:srgbClr val="374151"/>
                </a:solidFill>
                <a:effectLst/>
                <a:latin typeface="Calibri"/>
                <a:ea typeface="Calibri"/>
                <a:cs typeface="Calibri"/>
              </a:rPr>
              <a:t>emphasizing clear messaging and relatable content to effectively reach this demographic and promote your product or service.</a:t>
            </a:r>
            <a:endParaRPr lang="en-US" sz="2000" dirty="0">
              <a:latin typeface="Calibri"/>
              <a:ea typeface="Calibri"/>
              <a:cs typeface="Calibri"/>
            </a:endParaRPr>
          </a:p>
        </p:txBody>
      </p:sp>
    </p:spTree>
    <p:extLst>
      <p:ext uri="{BB962C8B-B14F-4D97-AF65-F5344CB8AC3E}">
        <p14:creationId xmlns:p14="http://schemas.microsoft.com/office/powerpoint/2010/main" val="2482698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82DC262B-E2A9-FC6A-AEC5-E64B6F6FD8D9}"/>
              </a:ext>
            </a:extLst>
          </p:cNvPr>
          <p:cNvSpPr txBox="1">
            <a:spLocks/>
          </p:cNvSpPr>
          <p:nvPr/>
        </p:nvSpPr>
        <p:spPr>
          <a:xfrm>
            <a:off x="11606813" y="6404490"/>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16</a:t>
            </a:fld>
            <a:endParaRPr lang="en-US" dirty="0"/>
          </a:p>
        </p:txBody>
      </p:sp>
      <p:pic>
        <p:nvPicPr>
          <p:cNvPr id="7" name="Picture 6" descr="A graph of numbers and a number of ketogenic food products&#10;&#10;Description automatically generated with medium confidence">
            <a:extLst>
              <a:ext uri="{FF2B5EF4-FFF2-40B4-BE49-F238E27FC236}">
                <a16:creationId xmlns:a16="http://schemas.microsoft.com/office/drawing/2014/main" id="{A0FF81F6-73CC-5CC6-D598-7790EF746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36" y="1154906"/>
            <a:ext cx="5099613" cy="3622676"/>
          </a:xfrm>
          <a:prstGeom prst="rect">
            <a:avLst/>
          </a:prstGeom>
          <a:ln>
            <a:solidFill>
              <a:schemeClr val="tx1"/>
            </a:solidFill>
          </a:ln>
        </p:spPr>
      </p:pic>
      <p:pic>
        <p:nvPicPr>
          <p:cNvPr id="10" name="Picture 9" descr="A graph of numbers and lines&#10;&#10;Description automatically generated with medium confidence">
            <a:extLst>
              <a:ext uri="{FF2B5EF4-FFF2-40B4-BE49-F238E27FC236}">
                <a16:creationId xmlns:a16="http://schemas.microsoft.com/office/drawing/2014/main" id="{CF666317-4144-64B2-9BA5-A9A9B9460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556" y="1154906"/>
            <a:ext cx="5640088" cy="2921000"/>
          </a:xfrm>
          <a:prstGeom prst="rect">
            <a:avLst/>
          </a:prstGeom>
          <a:ln>
            <a:solidFill>
              <a:schemeClr val="tx1"/>
            </a:solidFill>
          </a:ln>
        </p:spPr>
      </p:pic>
      <p:sp>
        <p:nvSpPr>
          <p:cNvPr id="13" name="Text Placeholder 3">
            <a:extLst>
              <a:ext uri="{FF2B5EF4-FFF2-40B4-BE49-F238E27FC236}">
                <a16:creationId xmlns:a16="http://schemas.microsoft.com/office/drawing/2014/main" id="{D1FFEF06-F248-3D82-72A2-AA9BA0110589}"/>
              </a:ext>
            </a:extLst>
          </p:cNvPr>
          <p:cNvSpPr txBox="1">
            <a:spLocks/>
          </p:cNvSpPr>
          <p:nvPr/>
        </p:nvSpPr>
        <p:spPr>
          <a:xfrm>
            <a:off x="456535" y="1154906"/>
            <a:ext cx="5099613" cy="616461"/>
          </a:xfrm>
          <a:prstGeom prst="rect">
            <a:avLst/>
          </a:prstGeom>
          <a:solidFill>
            <a:schemeClr val="bg1"/>
          </a:solidFill>
          <a:ln>
            <a:solidFill>
              <a:schemeClr val="tx1"/>
            </a:solidFill>
          </a:ln>
        </p:spPr>
        <p:txBody>
          <a:bodyPr spcFirstLastPara="1" vert="horz" wrap="square" lIns="121875" tIns="121875" rIns="121875" bIns="121875" rtlCol="0" anchor="t" anchorCtr="0">
            <a:noAutofit/>
          </a:bodyPr>
          <a:lstStyle>
            <a:lvl1pPr marL="457200" marR="0" lvl="0" indent="-228600" algn="l" defTabSz="914354" rtl="0" eaLnBrk="1" latinLnBrk="0" hangingPunct="1">
              <a:lnSpc>
                <a:spcPct val="120000"/>
              </a:lnSpc>
              <a:spcBef>
                <a:spcPts val="0"/>
              </a:spcBef>
              <a:spcAft>
                <a:spcPts val="0"/>
              </a:spcAft>
              <a:buClr>
                <a:schemeClr val="dk1"/>
              </a:buClr>
              <a:buSzPts val="2400"/>
              <a:buFont typeface="Arial"/>
              <a:buNone/>
              <a:defRPr sz="1400" b="0" i="0" u="none" strike="noStrike" kern="1200" cap="none">
                <a:solidFill>
                  <a:schemeClr val="dk1"/>
                </a:solidFill>
                <a:latin typeface="Arial"/>
                <a:ea typeface="Arial"/>
                <a:cs typeface="Arial"/>
                <a:sym typeface="Arial"/>
              </a:defRPr>
            </a:lvl1pPr>
            <a:lvl2pPr marL="914400" marR="0" lvl="1" indent="-228600" algn="l" defTabSz="914354" rtl="0" eaLnBrk="1" latinLnBrk="0" hangingPunct="1">
              <a:lnSpc>
                <a:spcPct val="90000"/>
              </a:lnSpc>
              <a:spcBef>
                <a:spcPts val="560"/>
              </a:spcBef>
              <a:spcAft>
                <a:spcPts val="0"/>
              </a:spcAft>
              <a:buClr>
                <a:schemeClr val="dk1"/>
              </a:buClr>
              <a:buSzPts val="1900"/>
              <a:buFont typeface="Arial"/>
              <a:buNone/>
              <a:defRPr sz="2800" b="0" i="0" u="none" strike="noStrike" kern="1200" cap="none">
                <a:solidFill>
                  <a:schemeClr val="dk1"/>
                </a:solidFill>
                <a:latin typeface="Calibri"/>
                <a:ea typeface="Calibri"/>
                <a:cs typeface="Calibri"/>
                <a:sym typeface="Calibri"/>
              </a:defRPr>
            </a:lvl2pPr>
            <a:lvl3pPr marL="1371600" marR="0" lvl="2" indent="-228600" algn="l" defTabSz="914354" rtl="0" eaLnBrk="1" latinLnBrk="0" hangingPunct="1">
              <a:lnSpc>
                <a:spcPct val="90000"/>
              </a:lnSpc>
              <a:spcBef>
                <a:spcPts val="1600"/>
              </a:spcBef>
              <a:spcAft>
                <a:spcPts val="0"/>
              </a:spcAft>
              <a:buClr>
                <a:schemeClr val="dk1"/>
              </a:buClr>
              <a:buSzPts val="1900"/>
              <a:buFont typeface="Arial"/>
              <a:buNone/>
              <a:defRPr sz="2400" b="0" i="0" u="none" strike="noStrike" kern="1200" cap="none">
                <a:solidFill>
                  <a:schemeClr val="dk1"/>
                </a:solidFill>
                <a:latin typeface="Calibri"/>
                <a:ea typeface="Calibri"/>
                <a:cs typeface="Calibri"/>
                <a:sym typeface="Calibri"/>
              </a:defRPr>
            </a:lvl3pPr>
            <a:lvl4pPr marL="1828800" marR="0" lvl="3" indent="-228600" algn="l" defTabSz="914354" rtl="0" eaLnBrk="1" latinLnBrk="0" hangingPunct="1">
              <a:lnSpc>
                <a:spcPct val="90000"/>
              </a:lnSpc>
              <a:spcBef>
                <a:spcPts val="1600"/>
              </a:spcBef>
              <a:spcAft>
                <a:spcPts val="0"/>
              </a:spcAft>
              <a:buClr>
                <a:schemeClr val="dk1"/>
              </a:buClr>
              <a:buSzPts val="1900"/>
              <a:buFont typeface="Arial"/>
              <a:buNone/>
              <a:defRPr sz="2000" b="0" i="0" u="none" strike="noStrike" kern="1200" cap="none">
                <a:solidFill>
                  <a:schemeClr val="dk1"/>
                </a:solidFill>
                <a:latin typeface="Calibri"/>
                <a:ea typeface="Calibri"/>
                <a:cs typeface="Calibri"/>
                <a:sym typeface="Calibri"/>
              </a:defRPr>
            </a:lvl4pPr>
            <a:lvl5pPr marL="2286000" marR="0" lvl="4" indent="-228600" algn="l" defTabSz="914354" rtl="0" eaLnBrk="1" latinLnBrk="0" hangingPunct="1">
              <a:lnSpc>
                <a:spcPct val="90000"/>
              </a:lnSpc>
              <a:spcBef>
                <a:spcPts val="1600"/>
              </a:spcBef>
              <a:spcAft>
                <a:spcPts val="0"/>
              </a:spcAft>
              <a:buClr>
                <a:schemeClr val="dk1"/>
              </a:buClr>
              <a:buSzPts val="1900"/>
              <a:buFont typeface="Arial"/>
              <a:buNone/>
              <a:defRPr sz="2000" b="0" i="0" u="none" strike="noStrike" kern="1200" cap="none">
                <a:solidFill>
                  <a:schemeClr val="dk1"/>
                </a:solidFill>
                <a:latin typeface="Calibri"/>
                <a:ea typeface="Calibri"/>
                <a:cs typeface="Calibri"/>
                <a:sym typeface="Calibri"/>
              </a:defRPr>
            </a:lvl5pPr>
            <a:lvl6pPr marL="2743200" marR="0" lvl="5" indent="-355600" algn="l" defTabSz="914354" rtl="0" eaLnBrk="1" latinLnBrk="0" hangingPunct="1">
              <a:lnSpc>
                <a:spcPct val="90000"/>
              </a:lnSpc>
              <a:spcBef>
                <a:spcPts val="16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6pPr>
            <a:lvl7pPr marL="3200400" marR="0" lvl="6" indent="-355600" algn="l" defTabSz="914354" rtl="0" eaLnBrk="1" latinLnBrk="0" hangingPunct="1">
              <a:lnSpc>
                <a:spcPct val="90000"/>
              </a:lnSpc>
              <a:spcBef>
                <a:spcPts val="16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7pPr>
            <a:lvl8pPr marL="3657600" marR="0" lvl="7" indent="-355600" algn="l" defTabSz="914354" rtl="0" eaLnBrk="1" latinLnBrk="0" hangingPunct="1">
              <a:lnSpc>
                <a:spcPct val="90000"/>
              </a:lnSpc>
              <a:spcBef>
                <a:spcPts val="16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8pPr>
            <a:lvl9pPr marL="4114800" marR="0" lvl="8" indent="-355600" algn="l" defTabSz="914354" rtl="0" eaLnBrk="1" latinLnBrk="0" hangingPunct="1">
              <a:lnSpc>
                <a:spcPct val="90000"/>
              </a:lnSpc>
              <a:spcBef>
                <a:spcPts val="1600"/>
              </a:spcBef>
              <a:spcAft>
                <a:spcPts val="160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9pPr>
          </a:lstStyle>
          <a:p>
            <a:r>
              <a:rPr lang="en-US" sz="2000" b="1" dirty="0">
                <a:solidFill>
                  <a:schemeClr val="tx2"/>
                </a:solidFill>
                <a:latin typeface="Calibri"/>
              </a:rPr>
              <a:t>New HCP writers per product (2016-2018)</a:t>
            </a:r>
          </a:p>
        </p:txBody>
      </p:sp>
      <p:sp>
        <p:nvSpPr>
          <p:cNvPr id="14" name="Text Placeholder 3">
            <a:extLst>
              <a:ext uri="{FF2B5EF4-FFF2-40B4-BE49-F238E27FC236}">
                <a16:creationId xmlns:a16="http://schemas.microsoft.com/office/drawing/2014/main" id="{12C93E7A-10A2-CBC9-24C4-714532E67B96}"/>
              </a:ext>
            </a:extLst>
          </p:cNvPr>
          <p:cNvSpPr txBox="1">
            <a:spLocks/>
          </p:cNvSpPr>
          <p:nvPr/>
        </p:nvSpPr>
        <p:spPr>
          <a:xfrm>
            <a:off x="6200555" y="1154906"/>
            <a:ext cx="5640089" cy="485615"/>
          </a:xfrm>
          <a:prstGeom prst="rect">
            <a:avLst/>
          </a:prstGeom>
          <a:solidFill>
            <a:schemeClr val="bg1"/>
          </a:solidFill>
          <a:ln>
            <a:solidFill>
              <a:schemeClr val="tx1"/>
            </a:solidFill>
          </a:ln>
        </p:spPr>
        <p:txBody>
          <a:bodyPr spcFirstLastPara="1" vert="horz" wrap="square" lIns="121875" tIns="121875" rIns="121875" bIns="121875" rtlCol="0" anchor="t" anchorCtr="0">
            <a:noAutofit/>
          </a:bodyPr>
          <a:lstStyle>
            <a:lvl1pPr marL="457200" marR="0" lvl="0" indent="-228600" algn="l" defTabSz="914354" rtl="0" eaLnBrk="1" latinLnBrk="0" hangingPunct="1">
              <a:lnSpc>
                <a:spcPct val="120000"/>
              </a:lnSpc>
              <a:spcBef>
                <a:spcPts val="0"/>
              </a:spcBef>
              <a:spcAft>
                <a:spcPts val="0"/>
              </a:spcAft>
              <a:buClr>
                <a:schemeClr val="dk1"/>
              </a:buClr>
              <a:buSzPts val="2400"/>
              <a:buFont typeface="Arial"/>
              <a:buNone/>
              <a:defRPr sz="1400" b="0" i="0" u="none" strike="noStrike" kern="1200" cap="none">
                <a:solidFill>
                  <a:schemeClr val="dk1"/>
                </a:solidFill>
                <a:latin typeface="Arial"/>
                <a:ea typeface="Arial"/>
                <a:cs typeface="Arial"/>
                <a:sym typeface="Arial"/>
              </a:defRPr>
            </a:lvl1pPr>
            <a:lvl2pPr marL="914400" marR="0" lvl="1" indent="-228600" algn="l" defTabSz="914354" rtl="0" eaLnBrk="1" latinLnBrk="0" hangingPunct="1">
              <a:lnSpc>
                <a:spcPct val="90000"/>
              </a:lnSpc>
              <a:spcBef>
                <a:spcPts val="560"/>
              </a:spcBef>
              <a:spcAft>
                <a:spcPts val="0"/>
              </a:spcAft>
              <a:buClr>
                <a:schemeClr val="dk1"/>
              </a:buClr>
              <a:buSzPts val="1900"/>
              <a:buFont typeface="Arial"/>
              <a:buNone/>
              <a:defRPr sz="2800" b="0" i="0" u="none" strike="noStrike" kern="1200" cap="none">
                <a:solidFill>
                  <a:schemeClr val="dk1"/>
                </a:solidFill>
                <a:latin typeface="Calibri"/>
                <a:ea typeface="Calibri"/>
                <a:cs typeface="Calibri"/>
                <a:sym typeface="Calibri"/>
              </a:defRPr>
            </a:lvl2pPr>
            <a:lvl3pPr marL="1371600" marR="0" lvl="2" indent="-228600" algn="l" defTabSz="914354" rtl="0" eaLnBrk="1" latinLnBrk="0" hangingPunct="1">
              <a:lnSpc>
                <a:spcPct val="90000"/>
              </a:lnSpc>
              <a:spcBef>
                <a:spcPts val="1600"/>
              </a:spcBef>
              <a:spcAft>
                <a:spcPts val="0"/>
              </a:spcAft>
              <a:buClr>
                <a:schemeClr val="dk1"/>
              </a:buClr>
              <a:buSzPts val="1900"/>
              <a:buFont typeface="Arial"/>
              <a:buNone/>
              <a:defRPr sz="2400" b="0" i="0" u="none" strike="noStrike" kern="1200" cap="none">
                <a:solidFill>
                  <a:schemeClr val="dk1"/>
                </a:solidFill>
                <a:latin typeface="Calibri"/>
                <a:ea typeface="Calibri"/>
                <a:cs typeface="Calibri"/>
                <a:sym typeface="Calibri"/>
              </a:defRPr>
            </a:lvl3pPr>
            <a:lvl4pPr marL="1828800" marR="0" lvl="3" indent="-228600" algn="l" defTabSz="914354" rtl="0" eaLnBrk="1" latinLnBrk="0" hangingPunct="1">
              <a:lnSpc>
                <a:spcPct val="90000"/>
              </a:lnSpc>
              <a:spcBef>
                <a:spcPts val="1600"/>
              </a:spcBef>
              <a:spcAft>
                <a:spcPts val="0"/>
              </a:spcAft>
              <a:buClr>
                <a:schemeClr val="dk1"/>
              </a:buClr>
              <a:buSzPts val="1900"/>
              <a:buFont typeface="Arial"/>
              <a:buNone/>
              <a:defRPr sz="2000" b="0" i="0" u="none" strike="noStrike" kern="1200" cap="none">
                <a:solidFill>
                  <a:schemeClr val="dk1"/>
                </a:solidFill>
                <a:latin typeface="Calibri"/>
                <a:ea typeface="Calibri"/>
                <a:cs typeface="Calibri"/>
                <a:sym typeface="Calibri"/>
              </a:defRPr>
            </a:lvl4pPr>
            <a:lvl5pPr marL="2286000" marR="0" lvl="4" indent="-228600" algn="l" defTabSz="914354" rtl="0" eaLnBrk="1" latinLnBrk="0" hangingPunct="1">
              <a:lnSpc>
                <a:spcPct val="90000"/>
              </a:lnSpc>
              <a:spcBef>
                <a:spcPts val="1600"/>
              </a:spcBef>
              <a:spcAft>
                <a:spcPts val="0"/>
              </a:spcAft>
              <a:buClr>
                <a:schemeClr val="dk1"/>
              </a:buClr>
              <a:buSzPts val="1900"/>
              <a:buFont typeface="Arial"/>
              <a:buNone/>
              <a:defRPr sz="2000" b="0" i="0" u="none" strike="noStrike" kern="1200" cap="none">
                <a:solidFill>
                  <a:schemeClr val="dk1"/>
                </a:solidFill>
                <a:latin typeface="Calibri"/>
                <a:ea typeface="Calibri"/>
                <a:cs typeface="Calibri"/>
                <a:sym typeface="Calibri"/>
              </a:defRPr>
            </a:lvl5pPr>
            <a:lvl6pPr marL="2743200" marR="0" lvl="5" indent="-355600" algn="l" defTabSz="914354" rtl="0" eaLnBrk="1" latinLnBrk="0" hangingPunct="1">
              <a:lnSpc>
                <a:spcPct val="90000"/>
              </a:lnSpc>
              <a:spcBef>
                <a:spcPts val="16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6pPr>
            <a:lvl7pPr marL="3200400" marR="0" lvl="6" indent="-355600" algn="l" defTabSz="914354" rtl="0" eaLnBrk="1" latinLnBrk="0" hangingPunct="1">
              <a:lnSpc>
                <a:spcPct val="90000"/>
              </a:lnSpc>
              <a:spcBef>
                <a:spcPts val="16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7pPr>
            <a:lvl8pPr marL="3657600" marR="0" lvl="7" indent="-355600" algn="l" defTabSz="914354" rtl="0" eaLnBrk="1" latinLnBrk="0" hangingPunct="1">
              <a:lnSpc>
                <a:spcPct val="90000"/>
              </a:lnSpc>
              <a:spcBef>
                <a:spcPts val="16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8pPr>
            <a:lvl9pPr marL="4114800" marR="0" lvl="8" indent="-355600" algn="l" defTabSz="914354" rtl="0" eaLnBrk="1" latinLnBrk="0" hangingPunct="1">
              <a:lnSpc>
                <a:spcPct val="90000"/>
              </a:lnSpc>
              <a:spcBef>
                <a:spcPts val="1600"/>
              </a:spcBef>
              <a:spcAft>
                <a:spcPts val="160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9pPr>
          </a:lstStyle>
          <a:p>
            <a:r>
              <a:rPr lang="en-US" sz="1800" b="1" dirty="0">
                <a:solidFill>
                  <a:schemeClr val="tx2"/>
                </a:solidFill>
                <a:latin typeface="Calibri"/>
              </a:rPr>
              <a:t>Continuing HCP writers per product (2016-2018)</a:t>
            </a:r>
          </a:p>
        </p:txBody>
      </p:sp>
      <p:sp>
        <p:nvSpPr>
          <p:cNvPr id="15" name="TextBox 14">
            <a:extLst>
              <a:ext uri="{FF2B5EF4-FFF2-40B4-BE49-F238E27FC236}">
                <a16:creationId xmlns:a16="http://schemas.microsoft.com/office/drawing/2014/main" id="{02F8B053-22FA-B811-B7B4-50CE71B9F691}"/>
              </a:ext>
            </a:extLst>
          </p:cNvPr>
          <p:cNvSpPr txBox="1"/>
          <p:nvPr/>
        </p:nvSpPr>
        <p:spPr>
          <a:xfrm>
            <a:off x="1175197" y="443191"/>
            <a:ext cx="9841605" cy="523220"/>
          </a:xfrm>
          <a:prstGeom prst="rect">
            <a:avLst/>
          </a:prstGeom>
          <a:noFill/>
        </p:spPr>
        <p:txBody>
          <a:bodyPr wrap="none" rtlCol="0">
            <a:spAutoFit/>
          </a:bodyPr>
          <a:lstStyle/>
          <a:p>
            <a:r>
              <a:rPr lang="en-US" sz="2800" b="1" dirty="0" err="1">
                <a:latin typeface="Calibri" panose="020F0502020204030204" pitchFamily="34" charset="0"/>
                <a:cs typeface="Calibri" panose="020F0502020204030204" pitchFamily="34" charset="0"/>
              </a:rPr>
              <a:t>Fentirate</a:t>
            </a:r>
            <a:r>
              <a:rPr lang="en-US" sz="2800" b="1" dirty="0">
                <a:latin typeface="Calibri" panose="020F0502020204030204" pitchFamily="34" charset="0"/>
                <a:cs typeface="Calibri" panose="020F0502020204030204" pitchFamily="34" charset="0"/>
              </a:rPr>
              <a:t> and </a:t>
            </a:r>
            <a:r>
              <a:rPr lang="en-US" sz="2800" b="1" dirty="0" err="1">
                <a:latin typeface="Calibri" panose="020F0502020204030204" pitchFamily="34" charset="0"/>
                <a:cs typeface="Calibri" panose="020F0502020204030204" pitchFamily="34" charset="0"/>
              </a:rPr>
              <a:t>Profativ</a:t>
            </a:r>
            <a:r>
              <a:rPr lang="en-US" sz="2800" b="1" dirty="0">
                <a:latin typeface="Calibri" panose="020F0502020204030204" pitchFamily="34" charset="0"/>
                <a:cs typeface="Calibri" panose="020F0502020204030204" pitchFamily="34" charset="0"/>
              </a:rPr>
              <a:t> attracting new and Continuing HCP writers</a:t>
            </a:r>
          </a:p>
        </p:txBody>
      </p:sp>
      <p:sp>
        <p:nvSpPr>
          <p:cNvPr id="16" name="TextBox 15">
            <a:extLst>
              <a:ext uri="{FF2B5EF4-FFF2-40B4-BE49-F238E27FC236}">
                <a16:creationId xmlns:a16="http://schemas.microsoft.com/office/drawing/2014/main" id="{92264FFC-B112-5B7E-E195-5672EF58BBA1}"/>
              </a:ext>
            </a:extLst>
          </p:cNvPr>
          <p:cNvSpPr txBox="1"/>
          <p:nvPr/>
        </p:nvSpPr>
        <p:spPr>
          <a:xfrm>
            <a:off x="6200555" y="4293030"/>
            <a:ext cx="3758752" cy="1754326"/>
          </a:xfrm>
          <a:prstGeom prst="rect">
            <a:avLst/>
          </a:prstGeom>
          <a:noFill/>
        </p:spPr>
        <p:txBody>
          <a:bodyPr wrap="square" rtlCol="0">
            <a:spAutoFit/>
          </a:bodyPr>
          <a:lstStyle/>
          <a:p>
            <a:r>
              <a:rPr lang="en-US" b="1" dirty="0"/>
              <a:t>Recommendation: </a:t>
            </a:r>
          </a:p>
          <a:p>
            <a:r>
              <a:rPr lang="en-US" dirty="0"/>
              <a:t>Continuously share updated clinical data, research findings, and real-world evidence demonstrating </a:t>
            </a:r>
            <a:r>
              <a:rPr lang="en-US" dirty="0" err="1"/>
              <a:t>Midoride’s</a:t>
            </a:r>
            <a:r>
              <a:rPr lang="en-US" dirty="0"/>
              <a:t> effectiveness with the HCPs.</a:t>
            </a:r>
          </a:p>
        </p:txBody>
      </p:sp>
    </p:spTree>
    <p:extLst>
      <p:ext uri="{BB962C8B-B14F-4D97-AF65-F5344CB8AC3E}">
        <p14:creationId xmlns:p14="http://schemas.microsoft.com/office/powerpoint/2010/main" val="82602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FD5FC7A-1452-D77C-6239-BDB7D4D7320E}"/>
              </a:ext>
            </a:extLst>
          </p:cNvPr>
          <p:cNvSpPr>
            <a:spLocks noGrp="1"/>
          </p:cNvSpPr>
          <p:nvPr>
            <p:ph type="body" idx="2"/>
          </p:nvPr>
        </p:nvSpPr>
        <p:spPr>
          <a:xfrm>
            <a:off x="2566770" y="232157"/>
            <a:ext cx="9884947" cy="1219500"/>
          </a:xfrm>
        </p:spPr>
        <p:txBody>
          <a:bodyPr>
            <a:normAutofit/>
          </a:bodyPr>
          <a:lstStyle/>
          <a:p>
            <a:r>
              <a:rPr lang="en-US" sz="2800" b="0" i="0" u="none" strike="noStrike" dirty="0">
                <a:solidFill>
                  <a:schemeClr val="tx2"/>
                </a:solidFill>
                <a:effectLst/>
                <a:latin typeface="Calibri"/>
                <a:cs typeface="Calibri"/>
              </a:rPr>
              <a:t>Strategies for Market Share Growth</a:t>
            </a:r>
            <a:endParaRPr lang="en-US" sz="2800" dirty="0">
              <a:solidFill>
                <a:schemeClr val="tx2"/>
              </a:solidFill>
              <a:latin typeface="Calibri"/>
              <a:cs typeface="Calibri"/>
            </a:endParaRPr>
          </a:p>
        </p:txBody>
      </p:sp>
      <p:sp>
        <p:nvSpPr>
          <p:cNvPr id="5" name="Date Placeholder 3">
            <a:extLst>
              <a:ext uri="{FF2B5EF4-FFF2-40B4-BE49-F238E27FC236}">
                <a16:creationId xmlns:a16="http://schemas.microsoft.com/office/drawing/2014/main" id="{E0AA39CF-7608-1AE3-6CF9-E7EC9FD5A860}"/>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z="1600" smtClean="0">
                <a:latin typeface="Calibri" panose="020F0502020204030204" pitchFamily="34" charset="0"/>
                <a:cs typeface="Calibri" panose="020F0502020204030204" pitchFamily="34" charset="0"/>
              </a:rPr>
              <a:pPr/>
              <a:t>17</a:t>
            </a:fld>
            <a:endParaRPr lang="en-US" sz="1600" dirty="0">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974F2A85-4404-8C69-66D0-1AA0ACD2049B}"/>
              </a:ext>
            </a:extLst>
          </p:cNvPr>
          <p:cNvSpPr>
            <a:spLocks noGrp="1"/>
          </p:cNvSpPr>
          <p:nvPr>
            <p:ph type="body" idx="1"/>
          </p:nvPr>
        </p:nvSpPr>
        <p:spPr>
          <a:xfrm>
            <a:off x="453999" y="1173144"/>
            <a:ext cx="5642001" cy="1219500"/>
          </a:xfrm>
          <a:noFill/>
          <a:ln>
            <a:solidFill>
              <a:schemeClr val="tx1"/>
            </a:solidFill>
          </a:ln>
        </p:spPr>
        <p:txBody>
          <a:bodyPr>
            <a:noAutofit/>
          </a:bodyPr>
          <a:lstStyle/>
          <a:p>
            <a:pPr>
              <a:lnSpc>
                <a:spcPct val="100000"/>
              </a:lnSpc>
            </a:pPr>
            <a:r>
              <a:rPr lang="en-US" sz="2000" b="1" dirty="0">
                <a:latin typeface="Calibri" panose="020F0502020204030204" pitchFamily="34" charset="0"/>
                <a:cs typeface="Calibri" panose="020F0502020204030204" pitchFamily="34" charset="0"/>
              </a:rPr>
              <a:t>Develop Targeted Marketing Campaign:</a:t>
            </a:r>
          </a:p>
          <a:p>
            <a:pPr marL="514350" indent="-285750">
              <a:lnSpc>
                <a:spcPct val="100000"/>
              </a:lnSpc>
              <a:buFont typeface="Arial" panose="020B0604020202020204" pitchFamily="34" charset="0"/>
              <a:buChar char="•"/>
            </a:pPr>
            <a:r>
              <a:rPr lang="en-US" sz="1600" dirty="0">
                <a:latin typeface="Calibri" panose="020F0502020204030204" pitchFamily="34" charset="0"/>
                <a:cs typeface="Calibri" panose="020F0502020204030204" pitchFamily="34" charset="0"/>
              </a:rPr>
              <a:t>Focus on Differentiation and Value Proposition</a:t>
            </a:r>
          </a:p>
          <a:p>
            <a:pPr marL="514350" indent="-285750">
              <a:lnSpc>
                <a:spcPct val="100000"/>
              </a:lnSpc>
              <a:buFont typeface="Arial" panose="020B0604020202020204" pitchFamily="34" charset="0"/>
              <a:buChar char="•"/>
            </a:pPr>
            <a:r>
              <a:rPr lang="en-US" sz="1600" dirty="0">
                <a:latin typeface="Calibri" panose="020F0502020204030204" pitchFamily="34" charset="0"/>
                <a:cs typeface="Calibri" panose="020F0502020204030204" pitchFamily="34" charset="0"/>
              </a:rPr>
              <a:t>Emphasize Unique Selling Points</a:t>
            </a:r>
          </a:p>
        </p:txBody>
      </p:sp>
      <p:sp>
        <p:nvSpPr>
          <p:cNvPr id="14" name="TextBox 13">
            <a:extLst>
              <a:ext uri="{FF2B5EF4-FFF2-40B4-BE49-F238E27FC236}">
                <a16:creationId xmlns:a16="http://schemas.microsoft.com/office/drawing/2014/main" id="{0CA04B00-A7AA-F64F-F0A3-0657813C2647}"/>
              </a:ext>
            </a:extLst>
          </p:cNvPr>
          <p:cNvSpPr txBox="1"/>
          <p:nvPr/>
        </p:nvSpPr>
        <p:spPr>
          <a:xfrm>
            <a:off x="6665721" y="1170759"/>
            <a:ext cx="4967626" cy="1446550"/>
          </a:xfrm>
          <a:prstGeom prst="rect">
            <a:avLst/>
          </a:prstGeom>
          <a:noFill/>
          <a:ln>
            <a:solidFill>
              <a:schemeClr val="tx1"/>
            </a:solidFill>
          </a:ln>
        </p:spPr>
        <p:txBody>
          <a:bodyPr wrap="square">
            <a:spAutoFit/>
          </a:bodyPr>
          <a:lstStyle/>
          <a:p>
            <a:r>
              <a:rPr lang="en-US" sz="2000" b="1" dirty="0">
                <a:latin typeface="Calibri" panose="020F0502020204030204" pitchFamily="34" charset="0"/>
                <a:cs typeface="Calibri" panose="020F0502020204030204" pitchFamily="34" charset="0"/>
              </a:rPr>
              <a:t>Implement HCP Engagement and Education Program:</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Counter Growing Preference for </a:t>
            </a:r>
            <a:r>
              <a:rPr lang="en-US" sz="1600" dirty="0" err="1">
                <a:latin typeface="Calibri" panose="020F0502020204030204" pitchFamily="34" charset="0"/>
                <a:cs typeface="Calibri" panose="020F0502020204030204" pitchFamily="34" charset="0"/>
              </a:rPr>
              <a:t>Fentirate</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Evidence-Based Marketing Materials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Feedback Mechanism</a:t>
            </a:r>
          </a:p>
        </p:txBody>
      </p:sp>
      <p:sp>
        <p:nvSpPr>
          <p:cNvPr id="16" name="TextBox 15">
            <a:extLst>
              <a:ext uri="{FF2B5EF4-FFF2-40B4-BE49-F238E27FC236}">
                <a16:creationId xmlns:a16="http://schemas.microsoft.com/office/drawing/2014/main" id="{454D44E9-8946-1E8C-52A5-21F5BC1089B2}"/>
              </a:ext>
            </a:extLst>
          </p:cNvPr>
          <p:cNvSpPr txBox="1"/>
          <p:nvPr/>
        </p:nvSpPr>
        <p:spPr>
          <a:xfrm>
            <a:off x="453998" y="2887355"/>
            <a:ext cx="5642001" cy="892552"/>
          </a:xfrm>
          <a:prstGeom prst="rect">
            <a:avLst/>
          </a:prstGeom>
          <a:noFill/>
          <a:ln>
            <a:solidFill>
              <a:schemeClr val="tx1"/>
            </a:solidFill>
          </a:ln>
        </p:spPr>
        <p:txBody>
          <a:bodyPr wrap="square">
            <a:spAutoFit/>
          </a:bodyPr>
          <a:lstStyle/>
          <a:p>
            <a:r>
              <a:rPr lang="en-US" sz="2000" b="1" dirty="0">
                <a:latin typeface="Calibri" panose="020F0502020204030204" pitchFamily="34" charset="0"/>
                <a:cs typeface="Calibri" panose="020F0502020204030204" pitchFamily="34" charset="0"/>
              </a:rPr>
              <a:t>Regional Pricing Strategy:</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Leverage Cost-Effectiveness as Competitive Advantage</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Continuously Monitor and Adapt</a:t>
            </a:r>
          </a:p>
        </p:txBody>
      </p:sp>
      <p:sp>
        <p:nvSpPr>
          <p:cNvPr id="18" name="TextBox 17">
            <a:extLst>
              <a:ext uri="{FF2B5EF4-FFF2-40B4-BE49-F238E27FC236}">
                <a16:creationId xmlns:a16="http://schemas.microsoft.com/office/drawing/2014/main" id="{20CA1ADC-91A1-1937-2471-B8CD259D5794}"/>
              </a:ext>
            </a:extLst>
          </p:cNvPr>
          <p:cNvSpPr txBox="1"/>
          <p:nvPr/>
        </p:nvSpPr>
        <p:spPr>
          <a:xfrm>
            <a:off x="6665721" y="3101919"/>
            <a:ext cx="4967626" cy="1138773"/>
          </a:xfrm>
          <a:prstGeom prst="rect">
            <a:avLst/>
          </a:prstGeom>
          <a:noFill/>
          <a:ln>
            <a:solidFill>
              <a:schemeClr val="tx1"/>
            </a:solidFill>
          </a:ln>
        </p:spPr>
        <p:txBody>
          <a:bodyPr wrap="square">
            <a:spAutoFit/>
          </a:bodyPr>
          <a:lstStyle/>
          <a:p>
            <a:r>
              <a:rPr lang="en-US" sz="2000" b="1" dirty="0">
                <a:latin typeface="Calibri" panose="020F0502020204030204" pitchFamily="34" charset="0"/>
                <a:cs typeface="Calibri" panose="020F0502020204030204" pitchFamily="34" charset="0"/>
              </a:rPr>
              <a:t>Specialized KOL Engagement:</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Target Anesthesiologists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Collaboration and Education</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Track Impact with Data Analytics</a:t>
            </a:r>
          </a:p>
        </p:txBody>
      </p:sp>
      <p:sp>
        <p:nvSpPr>
          <p:cNvPr id="20" name="TextBox 19">
            <a:extLst>
              <a:ext uri="{FF2B5EF4-FFF2-40B4-BE49-F238E27FC236}">
                <a16:creationId xmlns:a16="http://schemas.microsoft.com/office/drawing/2014/main" id="{347B9793-9EE8-D622-6DF8-3ACA856CFFA9}"/>
              </a:ext>
            </a:extLst>
          </p:cNvPr>
          <p:cNvSpPr txBox="1"/>
          <p:nvPr/>
        </p:nvSpPr>
        <p:spPr>
          <a:xfrm>
            <a:off x="453999" y="4307518"/>
            <a:ext cx="5642000" cy="1384995"/>
          </a:xfrm>
          <a:prstGeom prst="rect">
            <a:avLst/>
          </a:prstGeom>
          <a:noFill/>
          <a:ln>
            <a:solidFill>
              <a:schemeClr val="tx1"/>
            </a:solidFill>
          </a:ln>
        </p:spPr>
        <p:txBody>
          <a:bodyPr wrap="square">
            <a:spAutoFit/>
          </a:bodyPr>
          <a:lstStyle/>
          <a:p>
            <a:pPr algn="l"/>
            <a:r>
              <a:rPr lang="en-US" sz="2000" b="1" i="0" u="none" strike="noStrike" dirty="0">
                <a:solidFill>
                  <a:srgbClr val="374151"/>
                </a:solidFill>
                <a:effectLst/>
                <a:latin typeface="Calibri" panose="020F0502020204030204" pitchFamily="34" charset="0"/>
                <a:cs typeface="Calibri" panose="020F0502020204030204" pitchFamily="34" charset="0"/>
              </a:rPr>
              <a:t>Targeted Advertising for Seniors:</a:t>
            </a:r>
          </a:p>
          <a:p>
            <a:pPr marL="742950" lvl="1" indent="-285750" algn="l">
              <a:buFont typeface="Arial" panose="020B0604020202020204" pitchFamily="34" charset="0"/>
              <a:buChar char="•"/>
            </a:pPr>
            <a:r>
              <a:rPr lang="en-US" sz="1600" b="0" i="0" u="none" strike="noStrike" dirty="0">
                <a:solidFill>
                  <a:srgbClr val="374151"/>
                </a:solidFill>
                <a:effectLst/>
                <a:latin typeface="Calibri" panose="020F0502020204030204" pitchFamily="34" charset="0"/>
                <a:cs typeface="Calibri" panose="020F0502020204030204" pitchFamily="34" charset="0"/>
              </a:rPr>
              <a:t>Multi-Channel Approach</a:t>
            </a:r>
          </a:p>
          <a:p>
            <a:pPr marL="742950" lvl="1" indent="-285750" algn="l">
              <a:buFont typeface="Arial" panose="020B0604020202020204" pitchFamily="34" charset="0"/>
              <a:buChar char="•"/>
            </a:pPr>
            <a:r>
              <a:rPr lang="en-US" sz="1600" b="0" i="0" u="none" strike="noStrike" dirty="0">
                <a:solidFill>
                  <a:srgbClr val="374151"/>
                </a:solidFill>
                <a:effectLst/>
                <a:latin typeface="Calibri" panose="020F0502020204030204" pitchFamily="34" charset="0"/>
                <a:cs typeface="Calibri" panose="020F0502020204030204" pitchFamily="34" charset="0"/>
              </a:rPr>
              <a:t>Print, Direct Mail, TV, Radio, Online Ads</a:t>
            </a:r>
          </a:p>
          <a:p>
            <a:pPr marL="742950" lvl="1" indent="-285750" algn="l">
              <a:buFont typeface="Arial" panose="020B0604020202020204" pitchFamily="34" charset="0"/>
              <a:buChar char="•"/>
            </a:pPr>
            <a:r>
              <a:rPr lang="en-US" sz="1600" b="0" i="0" u="none" strike="noStrike" dirty="0">
                <a:solidFill>
                  <a:srgbClr val="374151"/>
                </a:solidFill>
                <a:effectLst/>
                <a:latin typeface="Calibri" panose="020F0502020204030204" pitchFamily="34" charset="0"/>
                <a:cs typeface="Calibri" panose="020F0502020204030204" pitchFamily="34" charset="0"/>
              </a:rPr>
              <a:t>Empathetic and Clear Messaging</a:t>
            </a:r>
          </a:p>
          <a:p>
            <a:pPr marL="742950" lvl="1" indent="-285750" algn="l">
              <a:buFont typeface="Arial" panose="020B0604020202020204" pitchFamily="34" charset="0"/>
              <a:buChar char="•"/>
            </a:pPr>
            <a:r>
              <a:rPr lang="en-US" sz="1600" b="0" i="0" u="none" strike="noStrike" dirty="0">
                <a:solidFill>
                  <a:srgbClr val="374151"/>
                </a:solidFill>
                <a:effectLst/>
                <a:latin typeface="Calibri" panose="020F0502020204030204" pitchFamily="34" charset="0"/>
                <a:cs typeface="Calibri" panose="020F0502020204030204" pitchFamily="34" charset="0"/>
              </a:rPr>
              <a:t>Partnering with Healthcare Professionals</a:t>
            </a:r>
          </a:p>
        </p:txBody>
      </p:sp>
    </p:spTree>
    <p:extLst>
      <p:ext uri="{BB962C8B-B14F-4D97-AF65-F5344CB8AC3E}">
        <p14:creationId xmlns:p14="http://schemas.microsoft.com/office/powerpoint/2010/main" val="2117433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74C34E-0B67-0BC0-90CF-60F2A0F1695C}"/>
              </a:ext>
            </a:extLst>
          </p:cNvPr>
          <p:cNvSpPr>
            <a:spLocks noGrp="1"/>
          </p:cNvSpPr>
          <p:nvPr>
            <p:ph type="body" idx="2"/>
          </p:nvPr>
        </p:nvSpPr>
        <p:spPr>
          <a:xfrm>
            <a:off x="854063" y="1614422"/>
            <a:ext cx="9874187" cy="3557653"/>
          </a:xfrm>
        </p:spPr>
        <p:txBody>
          <a:bodyPr>
            <a:normAutofit fontScale="92500" lnSpcReduction="20000"/>
          </a:bodyPr>
          <a:lstStyle/>
          <a:p>
            <a:pPr marL="514350" indent="-285750">
              <a:buFont typeface="Arial" panose="020B0604020202020204" pitchFamily="34" charset="0"/>
              <a:buChar char="•"/>
            </a:pPr>
            <a:r>
              <a:rPr lang="en-US" sz="2600" dirty="0">
                <a:effectLst/>
                <a:latin typeface="Calibri" panose="020F0502020204030204" pitchFamily="34" charset="0"/>
                <a:ea typeface="Calibri" panose="020F0502020204030204" pitchFamily="34" charset="0"/>
                <a:cs typeface="Times New Roman" panose="02020603050405020304" pitchFamily="18" charset="0"/>
              </a:rPr>
              <a:t>Limited information on insurance coverage differences among the 4 products</a:t>
            </a:r>
            <a:br>
              <a:rPr lang="en-US" sz="2600" dirty="0">
                <a:effectLst/>
                <a:latin typeface="Calibri" panose="020F0502020204030204" pitchFamily="34" charset="0"/>
                <a:ea typeface="Calibri" panose="020F0502020204030204" pitchFamily="34" charset="0"/>
                <a:cs typeface="Times New Roman" panose="02020603050405020304" pitchFamily="18" charset="0"/>
              </a:rPr>
            </a:br>
            <a:endParaRPr lang="en-US" sz="26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285750">
              <a:buFont typeface="Arial" panose="020B0604020202020204" pitchFamily="34" charset="0"/>
              <a:buChar char="•"/>
            </a:pPr>
            <a:r>
              <a:rPr lang="en-US" sz="2600" dirty="0">
                <a:latin typeface="Calibri" panose="020F0502020204030204" pitchFamily="34" charset="0"/>
                <a:cs typeface="Times New Roman" panose="02020603050405020304" pitchFamily="18" charset="0"/>
              </a:rPr>
              <a:t>The difference m</a:t>
            </a:r>
            <a:r>
              <a:rPr lang="en-US" sz="2600" dirty="0">
                <a:effectLst/>
                <a:latin typeface="Calibri" panose="020F0502020204030204" pitchFamily="34" charset="0"/>
                <a:cs typeface="Times New Roman" panose="02020603050405020304" pitchFamily="18" charset="0"/>
              </a:rPr>
              <a:t>arketing strategies </a:t>
            </a:r>
            <a:r>
              <a:rPr lang="en-US" sz="2600" dirty="0">
                <a:latin typeface="Calibri" panose="020F0502020204030204" pitchFamily="34" charset="0"/>
                <a:cs typeface="Times New Roman" panose="02020603050405020304" pitchFamily="18" charset="0"/>
              </a:rPr>
              <a:t>of </a:t>
            </a:r>
            <a:r>
              <a:rPr lang="en-US" sz="2600" dirty="0" err="1">
                <a:effectLst/>
                <a:latin typeface="Calibri" panose="020F0502020204030204" pitchFamily="34" charset="0"/>
                <a:cs typeface="Times New Roman" panose="02020603050405020304" pitchFamily="18" charset="0"/>
              </a:rPr>
              <a:t>Profativ</a:t>
            </a:r>
            <a:r>
              <a:rPr lang="en-US" sz="2600" dirty="0">
                <a:effectLst/>
                <a:latin typeface="Calibri" panose="020F0502020204030204" pitchFamily="34" charset="0"/>
                <a:cs typeface="Times New Roman" panose="02020603050405020304" pitchFamily="18" charset="0"/>
              </a:rPr>
              <a:t> and </a:t>
            </a:r>
            <a:r>
              <a:rPr lang="en-US" sz="2600" dirty="0" err="1">
                <a:effectLst/>
                <a:latin typeface="Calibri" panose="020F0502020204030204" pitchFamily="34" charset="0"/>
                <a:cs typeface="Times New Roman" panose="02020603050405020304" pitchFamily="18" charset="0"/>
              </a:rPr>
              <a:t>Midoride</a:t>
            </a:r>
            <a:r>
              <a:rPr lang="en-US" sz="2600" dirty="0">
                <a:latin typeface="Calibri" panose="020F0502020204030204" pitchFamily="34" charset="0"/>
                <a:cs typeface="Times New Roman" panose="02020603050405020304" pitchFamily="18" charset="0"/>
              </a:rPr>
              <a:t> (Sales force deployment</a:t>
            </a:r>
            <a:r>
              <a:rPr lang="en-US" sz="2600" dirty="0">
                <a:effectLst/>
                <a:latin typeface="Calibri" panose="020F0502020204030204" pitchFamily="34" charset="0"/>
                <a:cs typeface="Times New Roman" panose="02020603050405020304" pitchFamily="18" charset="0"/>
              </a:rPr>
              <a:t>, Digital Marketing, </a:t>
            </a:r>
            <a:r>
              <a:rPr lang="en-US" sz="2600" dirty="0" err="1">
                <a:effectLst/>
                <a:latin typeface="Calibri" panose="020F0502020204030204" pitchFamily="34" charset="0"/>
                <a:cs typeface="Times New Roman" panose="02020603050405020304" pitchFamily="18" charset="0"/>
              </a:rPr>
              <a:t>etc</a:t>
            </a:r>
            <a:r>
              <a:rPr lang="en-US" sz="2600" dirty="0">
                <a:effectLst/>
                <a:latin typeface="Calibri" panose="020F0502020204030204" pitchFamily="34" charset="0"/>
                <a:cs typeface="Times New Roman" panose="02020603050405020304" pitchFamily="18" charset="0"/>
              </a:rPr>
              <a:t>).</a:t>
            </a:r>
            <a:br>
              <a:rPr lang="en-US" dirty="0">
                <a:effectLst/>
                <a:latin typeface="Calibri" panose="020F0502020204030204" pitchFamily="34" charset="0"/>
                <a:cs typeface="Times New Roman" panose="02020603050405020304" pitchFamily="18" charset="0"/>
              </a:rPr>
            </a:br>
            <a:endParaRPr lang="en-US" dirty="0">
              <a:effectLst/>
              <a:latin typeface="Calibri" panose="020F0502020204030204" pitchFamily="34" charset="0"/>
              <a:cs typeface="Times New Roman" panose="02020603050405020304" pitchFamily="18" charset="0"/>
            </a:endParaRPr>
          </a:p>
          <a:p>
            <a:pPr marL="228600" indent="0"/>
            <a:br>
              <a:rPr lang="en-US" dirty="0">
                <a:latin typeface="Calibri" panose="020F0502020204030204" pitchFamily="34" charset="0"/>
                <a:cs typeface="Times New Roman" panose="02020603050405020304" pitchFamily="18" charset="0"/>
              </a:rPr>
            </a:br>
            <a:endParaRPr lang="en-US" dirty="0">
              <a:latin typeface="Calibri" panose="020F0502020204030204" pitchFamily="34" charset="0"/>
              <a:cs typeface="Times New Roman" panose="02020603050405020304" pitchFamily="18" charset="0"/>
            </a:endParaRPr>
          </a:p>
          <a:p>
            <a:pPr marL="514350" indent="-285750">
              <a:buFont typeface="Arial" panose="020B0604020202020204" pitchFamily="34" charset="0"/>
              <a:buChar char="•"/>
            </a:pPr>
            <a:endParaRPr lang="en-US" dirty="0">
              <a:effectLst/>
              <a:latin typeface="Calibri" panose="020F0502020204030204" pitchFamily="34" charset="0"/>
              <a:cs typeface="Times New Roman" panose="02020603050405020304" pitchFamily="18" charset="0"/>
            </a:endParaRPr>
          </a:p>
          <a:p>
            <a:pPr marL="514350" indent="-285750">
              <a:buFont typeface="Arial" panose="020B0604020202020204" pitchFamily="34" charset="0"/>
              <a:buChar char="•"/>
            </a:pPr>
            <a:endParaRPr lang="en-US" dirty="0">
              <a:effectLst/>
              <a:latin typeface="Calibri" panose="020F0502020204030204" pitchFamily="34" charset="0"/>
              <a:cs typeface="Times New Roman" panose="02020603050405020304" pitchFamily="18" charset="0"/>
            </a:endParaRPr>
          </a:p>
          <a:p>
            <a:pPr marL="228600" indent="0"/>
            <a:r>
              <a:rPr lang="en-US" sz="1800" dirty="0">
                <a:latin typeface="Calibri" panose="020F0502020204030204" pitchFamily="34"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228600" indent="0"/>
            <a:r>
              <a:rPr lang="en-US" sz="1800" dirty="0">
                <a:latin typeface="Calibri" panose="020F0502020204030204" pitchFamily="34" charset="0"/>
                <a:cs typeface="Times New Roman" panose="02020603050405020304" pitchFamily="18" charset="0"/>
              </a:rPr>
              <a:t>      </a:t>
            </a:r>
            <a:endParaRPr lang="en-US" sz="1800" dirty="0">
              <a:effectLst/>
              <a:latin typeface="Calibri" panose="020F0502020204030204" pitchFamily="34" charset="0"/>
              <a:cs typeface="Times New Roman" panose="02020603050405020304" pitchFamily="18" charset="0"/>
            </a:endParaRPr>
          </a:p>
          <a:p>
            <a:pPr marL="514350" indent="-285750">
              <a:buFont typeface="Arial" panose="020B0604020202020204" pitchFamily="34" charset="0"/>
              <a:buChar char="•"/>
            </a:pPr>
            <a:endParaRPr lang="en-US" dirty="0">
              <a:effectLst/>
            </a:endParaRPr>
          </a:p>
          <a:p>
            <a:pPr marL="5143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0A7B1F33-5374-1B85-C099-92E3D73F76CE}"/>
              </a:ext>
            </a:extLst>
          </p:cNvPr>
          <p:cNvSpPr>
            <a:spLocks noGrp="1"/>
          </p:cNvSpPr>
          <p:nvPr>
            <p:ph type="body" idx="3"/>
          </p:nvPr>
        </p:nvSpPr>
        <p:spPr>
          <a:xfrm>
            <a:off x="2331937" y="162851"/>
            <a:ext cx="8532122" cy="1219500"/>
          </a:xfrm>
        </p:spPr>
        <p:txBody>
          <a:bodyPr/>
          <a:lstStyle/>
          <a:p>
            <a:r>
              <a:rPr lang="en-US" dirty="0"/>
              <a:t>Data Exploration Opportunities</a:t>
            </a:r>
          </a:p>
        </p:txBody>
      </p:sp>
      <p:sp>
        <p:nvSpPr>
          <p:cNvPr id="5" name="Date Placeholder 3">
            <a:extLst>
              <a:ext uri="{FF2B5EF4-FFF2-40B4-BE49-F238E27FC236}">
                <a16:creationId xmlns:a16="http://schemas.microsoft.com/office/drawing/2014/main" id="{43F2E35D-266A-9CE7-EEC5-063D43C511AC}"/>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z="1600" smtClean="0">
                <a:latin typeface="Calibri" panose="020F0502020204030204" pitchFamily="34" charset="0"/>
                <a:cs typeface="Calibri" panose="020F0502020204030204" pitchFamily="34" charset="0"/>
              </a:rPr>
              <a:pPr/>
              <a:t>18</a:t>
            </a:fld>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8812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03E1629-BA39-5FE4-78C0-AF8421D77715}"/>
              </a:ext>
            </a:extLst>
          </p:cNvPr>
          <p:cNvSpPr txBox="1">
            <a:spLocks/>
          </p:cNvSpPr>
          <p:nvPr/>
        </p:nvSpPr>
        <p:spPr>
          <a:xfrm>
            <a:off x="11724338" y="6543621"/>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solidFill>
                  <a:schemeClr val="bg1"/>
                </a:solidFill>
              </a:rPr>
              <a:pPr/>
              <a:t>19</a:t>
            </a:fld>
            <a:endParaRPr lang="en-US" dirty="0">
              <a:solidFill>
                <a:schemeClr val="bg1"/>
              </a:solidFill>
            </a:endParaRPr>
          </a:p>
        </p:txBody>
      </p:sp>
    </p:spTree>
    <p:extLst>
      <p:ext uri="{BB962C8B-B14F-4D97-AF65-F5344CB8AC3E}">
        <p14:creationId xmlns:p14="http://schemas.microsoft.com/office/powerpoint/2010/main" val="196372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13B77E3-58D9-58CD-7881-C4BFFBBB49C2}"/>
              </a:ext>
            </a:extLst>
          </p:cNvPr>
          <p:cNvSpPr>
            <a:spLocks/>
          </p:cNvSpPr>
          <p:nvPr/>
        </p:nvSpPr>
        <p:spPr>
          <a:xfrm>
            <a:off x="643467" y="2685115"/>
            <a:ext cx="6033654" cy="3099307"/>
          </a:xfrm>
          <a:prstGeom prst="rect">
            <a:avLst/>
          </a:prstGeom>
        </p:spPr>
        <p:txBody>
          <a:bodyPr lIns="91440" tIns="45720" rIns="91440" bIns="45720" anchor="t">
            <a:normAutofit fontScale="92500"/>
          </a:bodyPr>
          <a:lstStyle/>
          <a:p>
            <a:pPr marL="403860" indent="-172720" algn="just" defTabSz="923544">
              <a:buFont typeface="Wingdings"/>
              <a:buChar char="ü"/>
            </a:pPr>
            <a:r>
              <a:rPr lang="en-US" sz="2000" kern="1200">
                <a:solidFill>
                  <a:srgbClr val="374151"/>
                </a:solidFill>
                <a:latin typeface="Calibri"/>
                <a:ea typeface="+mn-ea"/>
                <a:cs typeface="+mn-cs"/>
              </a:rPr>
              <a:t>    </a:t>
            </a:r>
            <a:r>
              <a:rPr lang="en-US" sz="2000" kern="1200">
                <a:solidFill>
                  <a:srgbClr val="374151"/>
                </a:solidFill>
                <a:latin typeface="+mn-lt"/>
                <a:ea typeface="+mn-ea"/>
                <a:cs typeface="+mn-cs"/>
              </a:rPr>
              <a:t>Team Introductions</a:t>
            </a:r>
            <a:endParaRPr lang="en-US" sz="2000" kern="1200">
              <a:solidFill>
                <a:schemeClr val="tx1"/>
              </a:solidFill>
              <a:latin typeface="Calibri"/>
              <a:ea typeface="Calibri"/>
              <a:cs typeface="Calibri"/>
            </a:endParaRPr>
          </a:p>
          <a:p>
            <a:pPr marL="519430" indent="-288290" algn="just" defTabSz="923544">
              <a:buFont typeface="Wingdings" pitchFamily="2" charset="2"/>
              <a:buChar char="ü"/>
            </a:pPr>
            <a:r>
              <a:rPr lang="en-US" sz="2000" kern="1200">
                <a:solidFill>
                  <a:srgbClr val="374151"/>
                </a:solidFill>
                <a:latin typeface="+mn-lt"/>
                <a:ea typeface="+mn-ea"/>
                <a:cs typeface="+mn-cs"/>
              </a:rPr>
              <a:t>  State the Business Problem</a:t>
            </a:r>
            <a:endParaRPr lang="en-US" sz="2000" kern="1200">
              <a:solidFill>
                <a:srgbClr val="374151"/>
              </a:solidFill>
              <a:latin typeface="+mn-lt"/>
              <a:ea typeface="Calibri"/>
              <a:cs typeface="Calibri"/>
            </a:endParaRPr>
          </a:p>
          <a:p>
            <a:pPr marL="231140" algn="just" defTabSz="923544"/>
            <a:endParaRPr lang="en-US" sz="2000">
              <a:solidFill>
                <a:srgbClr val="374151"/>
              </a:solidFill>
              <a:ea typeface="Calibri" panose="020F0502020204030204"/>
              <a:cs typeface="Calibri" panose="020F0502020204030204"/>
            </a:endParaRPr>
          </a:p>
          <a:p>
            <a:pPr marL="519430" indent="-288290" defTabSz="923544">
              <a:buClr>
                <a:srgbClr val="000000"/>
              </a:buClr>
              <a:buFont typeface="Wingdings" pitchFamily="2" charset="2"/>
              <a:buChar char="ü"/>
            </a:pPr>
            <a:r>
              <a:rPr lang="en-US" sz="2000" kern="1200">
                <a:solidFill>
                  <a:srgbClr val="374151"/>
                </a:solidFill>
                <a:latin typeface="+mn-lt"/>
                <a:ea typeface="+mn-ea"/>
                <a:cs typeface="+mn-cs"/>
              </a:rPr>
              <a:t>  Highlights of Solution</a:t>
            </a:r>
            <a:endParaRPr lang="en-US" sz="2000" kern="1200">
              <a:solidFill>
                <a:srgbClr val="374151"/>
              </a:solidFill>
              <a:latin typeface="+mn-lt"/>
              <a:ea typeface="Calibri"/>
              <a:cs typeface="Calibri"/>
            </a:endParaRPr>
          </a:p>
          <a:p>
            <a:pPr marL="231140" defTabSz="923544">
              <a:buClr>
                <a:srgbClr val="000000"/>
              </a:buClr>
            </a:pPr>
            <a:endParaRPr lang="en-US" sz="2000">
              <a:solidFill>
                <a:srgbClr val="374151"/>
              </a:solidFill>
              <a:ea typeface="Calibri" panose="020F0502020204030204"/>
              <a:cs typeface="Calibri" panose="020F0502020204030204"/>
            </a:endParaRPr>
          </a:p>
          <a:p>
            <a:pPr marL="519430" indent="-288290" defTabSz="923544">
              <a:buClr>
                <a:srgbClr val="000000"/>
              </a:buClr>
              <a:buFont typeface="Wingdings" pitchFamily="2" charset="2"/>
              <a:buChar char="ü"/>
            </a:pPr>
            <a:r>
              <a:rPr lang="en-US" sz="2000">
                <a:solidFill>
                  <a:srgbClr val="374151"/>
                </a:solidFill>
              </a:rPr>
              <a:t>  </a:t>
            </a:r>
            <a:r>
              <a:rPr lang="en-US" sz="2000" kern="1200">
                <a:solidFill>
                  <a:srgbClr val="374151"/>
                </a:solidFill>
                <a:latin typeface="+mn-lt"/>
                <a:ea typeface="+mn-ea"/>
                <a:cs typeface="+mn-cs"/>
              </a:rPr>
              <a:t>Discussion of the approach and</a:t>
            </a:r>
            <a:r>
              <a:rPr lang="en-US" sz="2000">
                <a:solidFill>
                  <a:srgbClr val="374151"/>
                </a:solidFill>
              </a:rPr>
              <a:t>  </a:t>
            </a:r>
            <a:r>
              <a:rPr lang="en-US" sz="2000" kern="1200">
                <a:solidFill>
                  <a:srgbClr val="374151"/>
                </a:solidFill>
                <a:latin typeface="+mn-lt"/>
                <a:ea typeface="+mn-ea"/>
                <a:cs typeface="+mn-cs"/>
              </a:rPr>
              <a:t>insights</a:t>
            </a:r>
            <a:r>
              <a:rPr lang="en-US" sz="2000">
                <a:solidFill>
                  <a:srgbClr val="374151"/>
                </a:solidFill>
              </a:rPr>
              <a:t> </a:t>
            </a:r>
            <a:r>
              <a:rPr lang="en-US" sz="2000" kern="1200">
                <a:solidFill>
                  <a:srgbClr val="374151"/>
                </a:solidFill>
                <a:latin typeface="+mn-lt"/>
                <a:ea typeface="+mn-ea"/>
                <a:cs typeface="+mn-cs"/>
              </a:rPr>
              <a:t>gained  from the data</a:t>
            </a:r>
            <a:endParaRPr lang="en-US" sz="2000" kern="1200">
              <a:solidFill>
                <a:schemeClr val="tx1"/>
              </a:solidFill>
              <a:latin typeface="+mn-lt"/>
              <a:ea typeface="Calibri" panose="020F0502020204030204"/>
              <a:cs typeface="Calibri" panose="020F0502020204030204"/>
            </a:endParaRPr>
          </a:p>
          <a:p>
            <a:pPr marL="231140" defTabSz="923544">
              <a:buClr>
                <a:srgbClr val="000000"/>
              </a:buClr>
            </a:pPr>
            <a:endParaRPr lang="en-US" sz="2000">
              <a:solidFill>
                <a:srgbClr val="374151"/>
              </a:solidFill>
              <a:ea typeface="Calibri" panose="020F0502020204030204"/>
              <a:cs typeface="Calibri" panose="020F0502020204030204"/>
            </a:endParaRPr>
          </a:p>
          <a:p>
            <a:pPr marL="519430" indent="-288290" defTabSz="923544">
              <a:buClr>
                <a:srgbClr val="000000"/>
              </a:buClr>
              <a:buFont typeface="Wingdings" pitchFamily="2" charset="2"/>
              <a:buChar char="ü"/>
            </a:pPr>
            <a:r>
              <a:rPr lang="en-US" sz="2000" kern="1200">
                <a:solidFill>
                  <a:srgbClr val="374151"/>
                </a:solidFill>
                <a:latin typeface="+mn-lt"/>
                <a:ea typeface="+mn-ea"/>
                <a:cs typeface="+mn-cs"/>
              </a:rPr>
              <a:t> </a:t>
            </a:r>
            <a:r>
              <a:rPr lang="en-US" sz="2000">
                <a:solidFill>
                  <a:srgbClr val="374151"/>
                </a:solidFill>
              </a:rPr>
              <a:t> </a:t>
            </a:r>
            <a:r>
              <a:rPr lang="en-US" sz="2000" kern="1200">
                <a:solidFill>
                  <a:srgbClr val="374151"/>
                </a:solidFill>
                <a:latin typeface="+mn-lt"/>
                <a:ea typeface="+mn-ea"/>
                <a:cs typeface="+mn-cs"/>
              </a:rPr>
              <a:t>Recommendations to the Leaders</a:t>
            </a:r>
            <a:endParaRPr lang="en-US" sz="2000" kern="1200">
              <a:solidFill>
                <a:srgbClr val="374151"/>
              </a:solidFill>
              <a:latin typeface="+mn-lt"/>
              <a:ea typeface="Calibri"/>
              <a:cs typeface="Calibri"/>
            </a:endParaRPr>
          </a:p>
          <a:p>
            <a:pPr marL="519430" indent="-288290" defTabSz="923544">
              <a:buClr>
                <a:srgbClr val="000000"/>
              </a:buClr>
              <a:buFont typeface="Wingdings"/>
              <a:buChar char="ü"/>
            </a:pPr>
            <a:r>
              <a:rPr lang="en-US" sz="2000" kern="1200">
                <a:solidFill>
                  <a:srgbClr val="374151"/>
                </a:solidFill>
                <a:latin typeface="+mn-lt"/>
                <a:ea typeface="+mn-ea"/>
                <a:cs typeface="+mn-cs"/>
              </a:rPr>
              <a:t>  Key findings and propose actionable summary </a:t>
            </a:r>
            <a:endParaRPr lang="en-US" sz="2000" b="0">
              <a:latin typeface="+mn-lt"/>
              <a:ea typeface="Calibri" panose="020F0502020204030204"/>
              <a:cs typeface="Calibri" panose="020F0502020204030204"/>
            </a:endParaRPr>
          </a:p>
        </p:txBody>
      </p:sp>
      <p:sp>
        <p:nvSpPr>
          <p:cNvPr id="5" name="TextBox 4">
            <a:extLst>
              <a:ext uri="{FF2B5EF4-FFF2-40B4-BE49-F238E27FC236}">
                <a16:creationId xmlns:a16="http://schemas.microsoft.com/office/drawing/2014/main" id="{9C8AF7AE-DEB1-076F-9B3D-FDC7A3AD9D45}"/>
              </a:ext>
            </a:extLst>
          </p:cNvPr>
          <p:cNvSpPr txBox="1"/>
          <p:nvPr/>
        </p:nvSpPr>
        <p:spPr>
          <a:xfrm>
            <a:off x="3257068" y="469232"/>
            <a:ext cx="5844500" cy="523220"/>
          </a:xfrm>
          <a:prstGeom prst="rect">
            <a:avLst/>
          </a:prstGeom>
          <a:noFill/>
        </p:spPr>
        <p:txBody>
          <a:bodyPr wrap="square" lIns="91440" tIns="45720" rIns="91440" bIns="45720" rtlCol="0" anchor="t">
            <a:spAutoFit/>
          </a:bodyPr>
          <a:lstStyle/>
          <a:p>
            <a:pPr algn="ctr" defTabSz="923544"/>
            <a:r>
              <a:rPr lang="en-US" sz="2800" b="1" kern="1200">
                <a:solidFill>
                  <a:schemeClr val="tx2"/>
                </a:solidFill>
                <a:latin typeface="Calibri"/>
                <a:ea typeface="Calibri"/>
                <a:cs typeface="Calibri"/>
              </a:rPr>
              <a:t>Today’s Agenda</a:t>
            </a:r>
            <a:endParaRPr lang="en-US" sz="2800" b="1">
              <a:solidFill>
                <a:schemeClr val="tx2"/>
              </a:solidFill>
              <a:latin typeface="Calibri"/>
              <a:ea typeface="Calibri"/>
              <a:cs typeface="Calibri"/>
            </a:endParaRPr>
          </a:p>
        </p:txBody>
      </p:sp>
      <p:sp>
        <p:nvSpPr>
          <p:cNvPr id="6" name="TextBox 5">
            <a:extLst>
              <a:ext uri="{FF2B5EF4-FFF2-40B4-BE49-F238E27FC236}">
                <a16:creationId xmlns:a16="http://schemas.microsoft.com/office/drawing/2014/main" id="{E184C233-6788-3A46-794F-7ED37644796D}"/>
              </a:ext>
            </a:extLst>
          </p:cNvPr>
          <p:cNvSpPr txBox="1"/>
          <p:nvPr/>
        </p:nvSpPr>
        <p:spPr>
          <a:xfrm>
            <a:off x="1312780" y="1833979"/>
            <a:ext cx="2563138" cy="430887"/>
          </a:xfrm>
          <a:prstGeom prst="rect">
            <a:avLst/>
          </a:prstGeom>
          <a:noFill/>
        </p:spPr>
        <p:txBody>
          <a:bodyPr wrap="square" lIns="91440" tIns="45720" rIns="91440" bIns="45720" rtlCol="0" anchor="t">
            <a:spAutoFit/>
          </a:bodyPr>
          <a:lstStyle/>
          <a:p>
            <a:pPr defTabSz="923544"/>
            <a:r>
              <a:rPr lang="en-US" sz="2200" b="1" kern="1200">
                <a:solidFill>
                  <a:schemeClr val="tx2"/>
                </a:solidFill>
                <a:latin typeface="+mn-lt"/>
                <a:ea typeface="+mn-ea"/>
                <a:cs typeface="+mn-cs"/>
              </a:rPr>
              <a:t>Topics</a:t>
            </a:r>
            <a:endParaRPr lang="en-US" sz="2200" b="1">
              <a:solidFill>
                <a:schemeClr val="tx2"/>
              </a:solidFill>
              <a:cs typeface="Arial"/>
            </a:endParaRPr>
          </a:p>
        </p:txBody>
      </p:sp>
      <p:sp>
        <p:nvSpPr>
          <p:cNvPr id="7" name="TextBox 6">
            <a:extLst>
              <a:ext uri="{FF2B5EF4-FFF2-40B4-BE49-F238E27FC236}">
                <a16:creationId xmlns:a16="http://schemas.microsoft.com/office/drawing/2014/main" id="{AABBBA28-0D68-FBF0-28CA-D9819ED1B597}"/>
              </a:ext>
            </a:extLst>
          </p:cNvPr>
          <p:cNvSpPr txBox="1"/>
          <p:nvPr/>
        </p:nvSpPr>
        <p:spPr>
          <a:xfrm>
            <a:off x="7968336" y="1833980"/>
            <a:ext cx="2274333" cy="430887"/>
          </a:xfrm>
          <a:prstGeom prst="rect">
            <a:avLst/>
          </a:prstGeom>
          <a:noFill/>
        </p:spPr>
        <p:txBody>
          <a:bodyPr wrap="square" lIns="91440" tIns="45720" rIns="91440" bIns="45720" rtlCol="0" anchor="t">
            <a:spAutoFit/>
          </a:bodyPr>
          <a:lstStyle/>
          <a:p>
            <a:pPr defTabSz="923544"/>
            <a:r>
              <a:rPr lang="en-US" sz="2200" b="1" kern="1200">
                <a:solidFill>
                  <a:schemeClr val="tx2"/>
                </a:solidFill>
                <a:latin typeface="+mn-lt"/>
                <a:ea typeface="+mn-ea"/>
                <a:cs typeface="+mn-cs"/>
              </a:rPr>
              <a:t>Presenters</a:t>
            </a:r>
            <a:endParaRPr lang="en-US" sz="2200" b="1">
              <a:solidFill>
                <a:schemeClr val="tx2"/>
              </a:solidFill>
              <a:cs typeface="Arial"/>
            </a:endParaRPr>
          </a:p>
        </p:txBody>
      </p:sp>
      <p:sp>
        <p:nvSpPr>
          <p:cNvPr id="26" name="TextBox 25">
            <a:extLst>
              <a:ext uri="{FF2B5EF4-FFF2-40B4-BE49-F238E27FC236}">
                <a16:creationId xmlns:a16="http://schemas.microsoft.com/office/drawing/2014/main" id="{A9ACE60A-7328-6AD7-D626-C44F9D46E198}"/>
              </a:ext>
            </a:extLst>
          </p:cNvPr>
          <p:cNvSpPr txBox="1"/>
          <p:nvPr/>
        </p:nvSpPr>
        <p:spPr>
          <a:xfrm>
            <a:off x="8030203" y="2743458"/>
            <a:ext cx="2893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23544"/>
            <a:r>
              <a:rPr lang="en-US" sz="2400" b="1" u="sng" kern="1200">
                <a:latin typeface="Calibri"/>
                <a:ea typeface="Calibri"/>
                <a:cs typeface="Calibri"/>
              </a:rPr>
              <a:t>Hinali</a:t>
            </a:r>
            <a:r>
              <a:rPr lang="en-US" sz="2400" b="1" u="sng">
                <a:latin typeface="Calibri"/>
                <a:ea typeface="Calibri"/>
                <a:cs typeface="Calibri"/>
              </a:rPr>
              <a:t> </a:t>
            </a:r>
          </a:p>
        </p:txBody>
      </p:sp>
      <p:sp>
        <p:nvSpPr>
          <p:cNvPr id="50" name="TextBox 49">
            <a:extLst>
              <a:ext uri="{FF2B5EF4-FFF2-40B4-BE49-F238E27FC236}">
                <a16:creationId xmlns:a16="http://schemas.microsoft.com/office/drawing/2014/main" id="{1DA303B6-D55F-F8D1-0036-2895574C8986}"/>
              </a:ext>
            </a:extLst>
          </p:cNvPr>
          <p:cNvSpPr txBox="1"/>
          <p:nvPr/>
        </p:nvSpPr>
        <p:spPr>
          <a:xfrm>
            <a:off x="8030204" y="3430364"/>
            <a:ext cx="20690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23544"/>
            <a:r>
              <a:rPr lang="en-US" sz="2400" b="1" u="sng" dirty="0" err="1">
                <a:latin typeface="Calibri"/>
                <a:ea typeface="Calibri"/>
                <a:cs typeface="Calibri"/>
              </a:rPr>
              <a:t>WeiWei</a:t>
            </a:r>
            <a:endParaRPr lang="en-US" sz="2400" b="1" u="sng" dirty="0">
              <a:latin typeface="Calibri"/>
              <a:ea typeface="Calibri"/>
              <a:cs typeface="Calibri"/>
            </a:endParaRPr>
          </a:p>
        </p:txBody>
      </p:sp>
      <p:sp>
        <p:nvSpPr>
          <p:cNvPr id="51" name="TextBox 50">
            <a:extLst>
              <a:ext uri="{FF2B5EF4-FFF2-40B4-BE49-F238E27FC236}">
                <a16:creationId xmlns:a16="http://schemas.microsoft.com/office/drawing/2014/main" id="{5E66670B-1B13-F908-1E7A-E56F0CC32234}"/>
              </a:ext>
            </a:extLst>
          </p:cNvPr>
          <p:cNvSpPr txBox="1"/>
          <p:nvPr/>
        </p:nvSpPr>
        <p:spPr>
          <a:xfrm>
            <a:off x="8029202" y="4118196"/>
            <a:ext cx="20690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23544"/>
            <a:r>
              <a:rPr lang="en-US" sz="2400" b="1" u="sng">
                <a:latin typeface="Calibri"/>
                <a:ea typeface="Calibri"/>
                <a:cs typeface="Calibri"/>
              </a:rPr>
              <a:t>Hardika</a:t>
            </a:r>
          </a:p>
        </p:txBody>
      </p:sp>
      <p:sp>
        <p:nvSpPr>
          <p:cNvPr id="52" name="TextBox 51">
            <a:extLst>
              <a:ext uri="{FF2B5EF4-FFF2-40B4-BE49-F238E27FC236}">
                <a16:creationId xmlns:a16="http://schemas.microsoft.com/office/drawing/2014/main" id="{1922573E-A2B4-EEAA-E073-E2EAD5AAC329}"/>
              </a:ext>
            </a:extLst>
          </p:cNvPr>
          <p:cNvSpPr txBox="1"/>
          <p:nvPr/>
        </p:nvSpPr>
        <p:spPr>
          <a:xfrm>
            <a:off x="8018017" y="4905970"/>
            <a:ext cx="353051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defTabSz="923544"/>
            <a:r>
              <a:rPr lang="en-US" sz="2400" b="1" u="sng">
                <a:latin typeface="Calibri"/>
                <a:ea typeface="+mn-lt"/>
                <a:cs typeface="+mn-lt"/>
              </a:rPr>
              <a:t>Sandilya</a:t>
            </a:r>
            <a:endParaRPr lang="en-US" sz="2400" b="1" u="sng" kern="1200">
              <a:latin typeface="Calibri"/>
              <a:ea typeface="+mn-lt"/>
              <a:cs typeface="+mn-lt"/>
            </a:endParaRPr>
          </a:p>
          <a:p>
            <a:endParaRPr lang="en-US" dirty="0">
              <a:ea typeface="Calibri"/>
              <a:cs typeface="Calibri"/>
            </a:endParaRPr>
          </a:p>
        </p:txBody>
      </p:sp>
      <p:pic>
        <p:nvPicPr>
          <p:cNvPr id="53" name="Graphic 52" descr="Users with solid fill">
            <a:extLst>
              <a:ext uri="{FF2B5EF4-FFF2-40B4-BE49-F238E27FC236}">
                <a16:creationId xmlns:a16="http://schemas.microsoft.com/office/drawing/2014/main" id="{5D955416-B207-CBB1-18BD-8849186F6E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9037" y="1528539"/>
            <a:ext cx="926580" cy="926580"/>
          </a:xfrm>
          <a:prstGeom prst="rect">
            <a:avLst/>
          </a:prstGeom>
        </p:spPr>
      </p:pic>
      <p:sp>
        <p:nvSpPr>
          <p:cNvPr id="2" name="Date Placeholder 3">
            <a:extLst>
              <a:ext uri="{FF2B5EF4-FFF2-40B4-BE49-F238E27FC236}">
                <a16:creationId xmlns:a16="http://schemas.microsoft.com/office/drawing/2014/main" id="{0D32AB18-D5D9-058A-3D12-194990C8495B}"/>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2</a:t>
            </a:fld>
            <a:endParaRPr lang="en-US" dirty="0"/>
          </a:p>
        </p:txBody>
      </p:sp>
    </p:spTree>
    <p:extLst>
      <p:ext uri="{BB962C8B-B14F-4D97-AF65-F5344CB8AC3E}">
        <p14:creationId xmlns:p14="http://schemas.microsoft.com/office/powerpoint/2010/main" val="79159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and vial">
            <a:extLst>
              <a:ext uri="{FF2B5EF4-FFF2-40B4-BE49-F238E27FC236}">
                <a16:creationId xmlns:a16="http://schemas.microsoft.com/office/drawing/2014/main" id="{50E7BB6F-D37E-2CB2-5310-22D00ACC5FAB}"/>
              </a:ext>
            </a:extLst>
          </p:cNvPr>
          <p:cNvPicPr>
            <a:picLocks noChangeAspect="1"/>
          </p:cNvPicPr>
          <p:nvPr/>
        </p:nvPicPr>
        <p:blipFill rotWithShape="1">
          <a:blip r:embed="rId2"/>
          <a:srcRect l="16245" t="9091" r="7053"/>
          <a:stretch/>
        </p:blipFill>
        <p:spPr>
          <a:xfrm>
            <a:off x="20" y="10"/>
            <a:ext cx="8668492" cy="6857990"/>
          </a:xfrm>
          <a:prstGeom prst="rect">
            <a:avLst/>
          </a:prstGeom>
        </p:spPr>
      </p:pic>
      <p:sp>
        <p:nvSpPr>
          <p:cNvPr id="3" name="TextBox 2">
            <a:extLst>
              <a:ext uri="{FF2B5EF4-FFF2-40B4-BE49-F238E27FC236}">
                <a16:creationId xmlns:a16="http://schemas.microsoft.com/office/drawing/2014/main" id="{5A4BFA1A-0B1C-9204-9D01-302F86C31F84}"/>
              </a:ext>
            </a:extLst>
          </p:cNvPr>
          <p:cNvSpPr txBox="1"/>
          <p:nvPr/>
        </p:nvSpPr>
        <p:spPr>
          <a:xfrm>
            <a:off x="8759820" y="1414088"/>
            <a:ext cx="3523488" cy="355792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b="1">
                <a:latin typeface="Calibri"/>
                <a:ea typeface="Calibri"/>
                <a:cs typeface="Calibri"/>
              </a:rPr>
              <a:t>Analyzing Competitive Dynamics in the Injectable Anesthesia Market</a:t>
            </a:r>
          </a:p>
        </p:txBody>
      </p:sp>
      <p:sp>
        <p:nvSpPr>
          <p:cNvPr id="5" name="Date Placeholder 3">
            <a:extLst>
              <a:ext uri="{FF2B5EF4-FFF2-40B4-BE49-F238E27FC236}">
                <a16:creationId xmlns:a16="http://schemas.microsoft.com/office/drawing/2014/main" id="{EAC11FD0-EFA9-8F42-15ED-E2B3B0BE74E8}"/>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3</a:t>
            </a:fld>
            <a:endParaRPr lang="en-US" dirty="0"/>
          </a:p>
        </p:txBody>
      </p:sp>
    </p:spTree>
    <p:extLst>
      <p:ext uri="{BB962C8B-B14F-4D97-AF65-F5344CB8AC3E}">
        <p14:creationId xmlns:p14="http://schemas.microsoft.com/office/powerpoint/2010/main" val="224645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ECB552-FDE7-3923-C6B3-85448C7DB8A4}"/>
              </a:ext>
            </a:extLst>
          </p:cNvPr>
          <p:cNvSpPr>
            <a:spLocks/>
          </p:cNvSpPr>
          <p:nvPr/>
        </p:nvSpPr>
        <p:spPr>
          <a:xfrm>
            <a:off x="481130" y="1275095"/>
            <a:ext cx="11229740" cy="4606261"/>
          </a:xfrm>
          <a:prstGeom prst="rect">
            <a:avLst/>
          </a:prstGeom>
        </p:spPr>
        <p:txBody>
          <a:bodyPr lIns="91440" tIns="45720" rIns="91440" bIns="45720" anchor="t">
            <a:normAutofit/>
          </a:bodyPr>
          <a:lstStyle/>
          <a:p>
            <a:pPr defTabSz="859536"/>
            <a:r>
              <a:rPr lang="en-US" sz="2400" b="1" kern="1200" dirty="0">
                <a:latin typeface="Calibri" panose="020F0502020204030204" pitchFamily="34" charset="0"/>
                <a:ea typeface="Calibri"/>
                <a:cs typeface="Calibri" panose="020F0502020204030204" pitchFamily="34" charset="0"/>
              </a:rPr>
              <a:t>Problem Statement:</a:t>
            </a:r>
          </a:p>
          <a:p>
            <a:pPr defTabSz="859536"/>
            <a:r>
              <a:rPr lang="en-US" sz="2000" b="0" i="0" u="none" strike="noStrike" dirty="0">
                <a:effectLst/>
                <a:latin typeface="Calibri" panose="020F0502020204030204" pitchFamily="34" charset="0"/>
                <a:cs typeface="Calibri" panose="020F0502020204030204" pitchFamily="34" charset="0"/>
              </a:rPr>
              <a:t>The project examines why </a:t>
            </a:r>
            <a:r>
              <a:rPr lang="en-US" sz="2000" b="0" i="0" u="none" strike="noStrike" dirty="0" err="1">
                <a:effectLst/>
                <a:latin typeface="Calibri" panose="020F0502020204030204" pitchFamily="34" charset="0"/>
                <a:cs typeface="Calibri" panose="020F0502020204030204" pitchFamily="34" charset="0"/>
              </a:rPr>
              <a:t>Midoride</a:t>
            </a:r>
            <a:r>
              <a:rPr lang="en-US" sz="2000" dirty="0">
                <a:latin typeface="Calibri" panose="020F0502020204030204" pitchFamily="34" charset="0"/>
                <a:cs typeface="Calibri" panose="020F0502020204030204" pitchFamily="34" charset="0"/>
              </a:rPr>
              <a:t> </a:t>
            </a:r>
            <a:r>
              <a:rPr lang="en-US" sz="2000" b="0" i="0" u="none" strike="noStrike" dirty="0">
                <a:effectLst/>
                <a:latin typeface="Calibri" panose="020F0502020204030204" pitchFamily="34" charset="0"/>
                <a:cs typeface="Calibri" panose="020F0502020204030204" pitchFamily="34" charset="0"/>
              </a:rPr>
              <a:t>is struggling to outperform the older product, </a:t>
            </a:r>
            <a:r>
              <a:rPr lang="en-US" sz="2000" b="0" i="0" u="none" strike="noStrike" dirty="0" err="1">
                <a:effectLst/>
                <a:latin typeface="Calibri" panose="020F0502020204030204" pitchFamily="34" charset="0"/>
                <a:cs typeface="Calibri" panose="020F0502020204030204" pitchFamily="34" charset="0"/>
              </a:rPr>
              <a:t>Ketotrom</a:t>
            </a:r>
            <a:r>
              <a:rPr lang="en-US" sz="2000" dirty="0">
                <a:latin typeface="Calibri" panose="020F0502020204030204" pitchFamily="34" charset="0"/>
                <a:cs typeface="Calibri" panose="020F0502020204030204" pitchFamily="34" charset="0"/>
              </a:rPr>
              <a:t>,</a:t>
            </a:r>
            <a:r>
              <a:rPr lang="en-US" sz="2000" b="0" i="0" u="none" strike="noStrike" dirty="0">
                <a:effectLst/>
                <a:latin typeface="Calibri" panose="020F0502020204030204" pitchFamily="34" charset="0"/>
                <a:cs typeface="Calibri" panose="020F0502020204030204" pitchFamily="34" charset="0"/>
              </a:rPr>
              <a:t> and its effectiveness against competitors </a:t>
            </a:r>
            <a:r>
              <a:rPr lang="en-US" sz="2000" b="0" i="0" u="none" strike="noStrike" dirty="0" err="1">
                <a:effectLst/>
                <a:latin typeface="Calibri" panose="020F0502020204030204" pitchFamily="34" charset="0"/>
                <a:cs typeface="Calibri" panose="020F0502020204030204" pitchFamily="34" charset="0"/>
              </a:rPr>
              <a:t>Fentirate</a:t>
            </a:r>
            <a:r>
              <a:rPr lang="en-US" sz="2000" dirty="0">
                <a:latin typeface="Calibri" panose="020F0502020204030204" pitchFamily="34" charset="0"/>
                <a:cs typeface="Calibri" panose="020F0502020204030204" pitchFamily="34" charset="0"/>
              </a:rPr>
              <a:t> </a:t>
            </a:r>
            <a:r>
              <a:rPr lang="en-US" sz="2000" b="0" i="0" u="none" strike="noStrike" dirty="0">
                <a:effectLst/>
                <a:latin typeface="Calibri" panose="020F0502020204030204" pitchFamily="34" charset="0"/>
                <a:cs typeface="Calibri" panose="020F0502020204030204" pitchFamily="34" charset="0"/>
              </a:rPr>
              <a:t>and </a:t>
            </a:r>
            <a:r>
              <a:rPr lang="en-US" sz="2000" b="0" i="0" u="none" strike="noStrike" dirty="0" err="1">
                <a:effectLst/>
                <a:latin typeface="Calibri" panose="020F0502020204030204" pitchFamily="34" charset="0"/>
                <a:cs typeface="Calibri" panose="020F0502020204030204" pitchFamily="34" charset="0"/>
              </a:rPr>
              <a:t>Profativ</a:t>
            </a:r>
            <a:r>
              <a:rPr lang="en-US" sz="2000" b="0" i="0" u="none" strike="noStrike" dirty="0">
                <a:effectLst/>
                <a:latin typeface="Calibri" panose="020F0502020204030204" pitchFamily="34" charset="0"/>
                <a:cs typeface="Calibri" panose="020F0502020204030204" pitchFamily="34" charset="0"/>
              </a:rPr>
              <a:t> in the injectable anesthesia market. The objective is to strategize for boosting </a:t>
            </a:r>
            <a:r>
              <a:rPr lang="en-US" sz="2000" b="0" i="0" u="none" strike="noStrike" dirty="0" err="1">
                <a:effectLst/>
                <a:latin typeface="Calibri" panose="020F0502020204030204" pitchFamily="34" charset="0"/>
                <a:cs typeface="Calibri" panose="020F0502020204030204" pitchFamily="34" charset="0"/>
              </a:rPr>
              <a:t>Midoride's</a:t>
            </a:r>
            <a:r>
              <a:rPr lang="en-US" sz="2000" b="0" i="0" u="none" strike="noStrike" dirty="0">
                <a:effectLst/>
                <a:latin typeface="Calibri" panose="020F0502020204030204" pitchFamily="34" charset="0"/>
                <a:cs typeface="Calibri" panose="020F0502020204030204" pitchFamily="34" charset="0"/>
              </a:rPr>
              <a:t> market share.</a:t>
            </a:r>
          </a:p>
          <a:p>
            <a:pPr defTabSz="859536"/>
            <a:endParaRPr lang="en-US" sz="1800" dirty="0">
              <a:solidFill>
                <a:srgbClr val="374151"/>
              </a:solidFill>
              <a:latin typeface="Calibri" panose="020F0502020204030204" pitchFamily="34" charset="0"/>
              <a:cs typeface="Calibri" panose="020F0502020204030204" pitchFamily="34" charset="0"/>
            </a:endParaRPr>
          </a:p>
          <a:p>
            <a:pPr defTabSz="859536"/>
            <a:r>
              <a:rPr lang="en-US" sz="2400" b="1" dirty="0">
                <a:latin typeface="Calibri" panose="020F0502020204030204" pitchFamily="34" charset="0"/>
                <a:ea typeface="Calibri"/>
                <a:cs typeface="Calibri" panose="020F0502020204030204" pitchFamily="34" charset="0"/>
              </a:rPr>
              <a:t>Business Solution:</a:t>
            </a:r>
            <a:br>
              <a:rPr lang="en-US" sz="2400" b="1" dirty="0">
                <a:latin typeface="Calibri" panose="020F0502020204030204" pitchFamily="34" charset="0"/>
                <a:ea typeface="Calibri"/>
                <a:cs typeface="Calibri" panose="020F0502020204030204" pitchFamily="34" charset="0"/>
              </a:rPr>
            </a:br>
            <a:r>
              <a:rPr lang="en-US" sz="2000" dirty="0">
                <a:latin typeface="Calibri" panose="020F0502020204030204" pitchFamily="34" charset="0"/>
                <a:cs typeface="Calibri" panose="020F0502020204030204" pitchFamily="34" charset="0"/>
              </a:rPr>
              <a:t>Increase </a:t>
            </a:r>
            <a:r>
              <a:rPr lang="en-US" sz="2000" dirty="0" err="1">
                <a:latin typeface="Calibri" panose="020F0502020204030204" pitchFamily="34" charset="0"/>
                <a:cs typeface="Calibri" panose="020F0502020204030204" pitchFamily="34" charset="0"/>
              </a:rPr>
              <a:t>Midoride's</a:t>
            </a:r>
            <a:r>
              <a:rPr lang="en-US" sz="2000" dirty="0">
                <a:latin typeface="Calibri" panose="020F0502020204030204" pitchFamily="34" charset="0"/>
                <a:cs typeface="Calibri" panose="020F0502020204030204" pitchFamily="34" charset="0"/>
              </a:rPr>
              <a:t> market share by leveraging </a:t>
            </a:r>
            <a:r>
              <a:rPr lang="en-US" sz="2000" dirty="0" err="1">
                <a:latin typeface="Calibri" panose="020F0502020204030204" pitchFamily="34" charset="0"/>
                <a:cs typeface="Calibri" panose="020F0502020204030204" pitchFamily="34" charset="0"/>
              </a:rPr>
              <a:t>Ketotrom's</a:t>
            </a:r>
            <a:r>
              <a:rPr lang="en-US" sz="2000" dirty="0">
                <a:latin typeface="Calibri" panose="020F0502020204030204" pitchFamily="34" charset="0"/>
                <a:cs typeface="Calibri" panose="020F0502020204030204" pitchFamily="34" charset="0"/>
              </a:rPr>
              <a:t> healthcare provider network, enhancing targeted marketing and educational efforts, and adapting strategies based on regional market dynamics and specific healthcare specialties.</a:t>
            </a:r>
          </a:p>
          <a:p>
            <a:pPr defTabSz="859536"/>
            <a:endParaRPr lang="en-US" sz="2000" dirty="0">
              <a:latin typeface="Calibri" panose="020F0502020204030204" pitchFamily="34" charset="0"/>
              <a:cs typeface="Calibri" panose="020F0502020204030204" pitchFamily="34" charset="0"/>
            </a:endParaRPr>
          </a:p>
          <a:p>
            <a:pPr defTabSz="859536"/>
            <a:r>
              <a:rPr lang="en-US" sz="2400" b="1" dirty="0">
                <a:latin typeface="Calibri" panose="020F0502020204030204" pitchFamily="34" charset="0"/>
                <a:cs typeface="Calibri" panose="020F0502020204030204" pitchFamily="34" charset="0"/>
              </a:rPr>
              <a:t>Business Impact:</a:t>
            </a:r>
            <a:br>
              <a:rPr lang="en-US" sz="18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Reverse market share decline and boost </a:t>
            </a:r>
            <a:r>
              <a:rPr lang="en-US" sz="2000" dirty="0" err="1">
                <a:latin typeface="Calibri" panose="020F0502020204030204" pitchFamily="34" charset="0"/>
                <a:cs typeface="Calibri" panose="020F0502020204030204" pitchFamily="34" charset="0"/>
              </a:rPr>
              <a:t>Midoride's</a:t>
            </a:r>
            <a:r>
              <a:rPr lang="en-US" sz="2000" dirty="0">
                <a:latin typeface="Calibri" panose="020F0502020204030204" pitchFamily="34" charset="0"/>
                <a:cs typeface="Calibri" panose="020F0502020204030204" pitchFamily="34" charset="0"/>
              </a:rPr>
              <a:t> presence.</a:t>
            </a:r>
          </a:p>
          <a:p>
            <a:pPr defTabSz="859536"/>
            <a:r>
              <a:rPr lang="en-US" sz="2000" dirty="0">
                <a:latin typeface="Calibri" panose="020F0502020204030204" pitchFamily="34" charset="0"/>
                <a:cs typeface="Calibri" panose="020F0502020204030204" pitchFamily="34" charset="0"/>
              </a:rPr>
              <a:t>Improved competitive positioning leading to increased revenue and profitability.</a:t>
            </a:r>
          </a:p>
          <a:p>
            <a:pPr defTabSz="859536"/>
            <a:r>
              <a:rPr lang="en-US" sz="2000" dirty="0">
                <a:latin typeface="Calibri" panose="020F0502020204030204" pitchFamily="34" charset="0"/>
                <a:cs typeface="Calibri" panose="020F0502020204030204" pitchFamily="34" charset="0"/>
              </a:rPr>
              <a:t>Targeting high-value areas and the senior demographic is expected to drive growth.</a:t>
            </a:r>
          </a:p>
        </p:txBody>
      </p:sp>
      <p:sp>
        <p:nvSpPr>
          <p:cNvPr id="5" name="TextBox 4">
            <a:extLst>
              <a:ext uri="{FF2B5EF4-FFF2-40B4-BE49-F238E27FC236}">
                <a16:creationId xmlns:a16="http://schemas.microsoft.com/office/drawing/2014/main" id="{378514D1-B749-225A-0634-492B6BF1BC08}"/>
              </a:ext>
            </a:extLst>
          </p:cNvPr>
          <p:cNvSpPr txBox="1"/>
          <p:nvPr/>
        </p:nvSpPr>
        <p:spPr>
          <a:xfrm>
            <a:off x="4559476" y="530076"/>
            <a:ext cx="47630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59536"/>
            <a:r>
              <a:rPr lang="en-GB" sz="2800" b="1" kern="1200">
                <a:solidFill>
                  <a:schemeClr val="tx2"/>
                </a:solidFill>
                <a:latin typeface="Calibri"/>
                <a:ea typeface="+mn-lt"/>
                <a:cs typeface="+mn-lt"/>
              </a:rPr>
              <a:t>Executive Summary</a:t>
            </a:r>
            <a:endParaRPr lang="en-US" sz="2800" b="1">
              <a:solidFill>
                <a:schemeClr val="tx2"/>
              </a:solidFill>
              <a:latin typeface="Calibri"/>
              <a:ea typeface="Calibri"/>
              <a:cs typeface="Calibri"/>
            </a:endParaRPr>
          </a:p>
        </p:txBody>
      </p:sp>
      <p:sp>
        <p:nvSpPr>
          <p:cNvPr id="3" name="Date Placeholder 3">
            <a:extLst>
              <a:ext uri="{FF2B5EF4-FFF2-40B4-BE49-F238E27FC236}">
                <a16:creationId xmlns:a16="http://schemas.microsoft.com/office/drawing/2014/main" id="{F069F1E1-0AD3-C3C8-F5B9-8FDA043B439B}"/>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4</a:t>
            </a:fld>
            <a:endParaRPr lang="en-US" dirty="0"/>
          </a:p>
        </p:txBody>
      </p:sp>
    </p:spTree>
    <p:extLst>
      <p:ext uri="{BB962C8B-B14F-4D97-AF65-F5344CB8AC3E}">
        <p14:creationId xmlns:p14="http://schemas.microsoft.com/office/powerpoint/2010/main" val="188287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4087ADFB-4B9B-738B-BE7A-9A2A94D874F2}"/>
              </a:ext>
            </a:extLst>
          </p:cNvPr>
          <p:cNvSpPr/>
          <p:nvPr/>
        </p:nvSpPr>
        <p:spPr>
          <a:xfrm>
            <a:off x="4328775" y="1741618"/>
            <a:ext cx="3048263" cy="2786683"/>
          </a:xfrm>
          <a:prstGeom prst="flowChartConnector">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47650" indent="-123825" defTabSz="841248">
              <a:lnSpc>
                <a:spcPct val="120000"/>
              </a:lnSpc>
              <a:spcAft>
                <a:spcPts val="552"/>
              </a:spcAft>
            </a:pPr>
            <a:endParaRPr lang="en-US" sz="3312" b="1" kern="1200">
              <a:solidFill>
                <a:schemeClr val="bg1"/>
              </a:solidFill>
              <a:latin typeface="Arial"/>
              <a:cs typeface="Arial"/>
            </a:endParaRPr>
          </a:p>
          <a:p>
            <a:pPr marL="247650" indent="-123825" defTabSz="841248">
              <a:lnSpc>
                <a:spcPct val="120000"/>
              </a:lnSpc>
              <a:spcAft>
                <a:spcPts val="552"/>
              </a:spcAft>
            </a:pPr>
            <a:r>
              <a:rPr lang="en-US" sz="2550" b="1">
                <a:solidFill>
                  <a:schemeClr val="bg1"/>
                </a:solidFill>
                <a:latin typeface="Calibri"/>
                <a:cs typeface="Arial"/>
              </a:rPr>
              <a:t>    </a:t>
            </a:r>
            <a:r>
              <a:rPr lang="en-US" sz="2550" b="1" kern="1200">
                <a:solidFill>
                  <a:schemeClr val="bg1"/>
                </a:solidFill>
                <a:latin typeface="Calibri"/>
                <a:ea typeface="+mn-ea"/>
                <a:cs typeface="Arial"/>
              </a:rPr>
              <a:t>MARKET </a:t>
            </a:r>
            <a:endParaRPr lang="en-US" sz="2550" b="1" kern="1200">
              <a:solidFill>
                <a:schemeClr val="bg1"/>
              </a:solidFill>
              <a:latin typeface="Calibri"/>
              <a:ea typeface="Calibri"/>
              <a:cs typeface="Arial"/>
            </a:endParaRPr>
          </a:p>
          <a:p>
            <a:pPr marL="247650" indent="-123825" algn="ctr" defTabSz="841248">
              <a:lnSpc>
                <a:spcPct val="120000"/>
              </a:lnSpc>
              <a:spcAft>
                <a:spcPts val="552"/>
              </a:spcAft>
            </a:pPr>
            <a:r>
              <a:rPr lang="en-US" sz="2550" b="1" kern="1200">
                <a:solidFill>
                  <a:schemeClr val="bg1"/>
                </a:solidFill>
                <a:latin typeface="Calibri"/>
                <a:ea typeface="+mn-ea"/>
                <a:cs typeface="Arial"/>
              </a:rPr>
              <a:t>BASKET</a:t>
            </a:r>
            <a:endParaRPr lang="en-US" sz="2550" b="1" kern="1200">
              <a:solidFill>
                <a:schemeClr val="bg1"/>
              </a:solidFill>
              <a:latin typeface="Calibri"/>
              <a:ea typeface="Calibri"/>
              <a:cs typeface="Arial"/>
            </a:endParaRPr>
          </a:p>
          <a:p>
            <a:pPr marL="247650" indent="-123825" defTabSz="841248">
              <a:lnSpc>
                <a:spcPct val="120000"/>
              </a:lnSpc>
              <a:spcAft>
                <a:spcPts val="552"/>
              </a:spcAft>
            </a:pPr>
            <a:endParaRPr lang="en-US" sz="3312" b="1" kern="1200">
              <a:solidFill>
                <a:schemeClr val="bg1"/>
              </a:solidFill>
              <a:latin typeface="+mn-lt"/>
              <a:cs typeface="Arial"/>
            </a:endParaRPr>
          </a:p>
          <a:p>
            <a:pPr marL="269240" indent="-134620">
              <a:lnSpc>
                <a:spcPct val="120000"/>
              </a:lnSpc>
              <a:spcAft>
                <a:spcPts val="600"/>
              </a:spcAft>
            </a:pPr>
            <a:endParaRPr lang="en-US" sz="3600" b="1">
              <a:solidFill>
                <a:schemeClr val="bg1"/>
              </a:solidFill>
              <a:ea typeface="Calibri"/>
              <a:cs typeface="Arial"/>
            </a:endParaRPr>
          </a:p>
        </p:txBody>
      </p:sp>
      <p:pic>
        <p:nvPicPr>
          <p:cNvPr id="45" name="Graphic 1" descr="Advertising outline">
            <a:extLst>
              <a:ext uri="{FF2B5EF4-FFF2-40B4-BE49-F238E27FC236}">
                <a16:creationId xmlns:a16="http://schemas.microsoft.com/office/drawing/2014/main" id="{7537798A-7C39-BEE0-3611-FD0B2A7A88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5492" y="3344337"/>
            <a:ext cx="736126" cy="736126"/>
          </a:xfrm>
          <a:prstGeom prst="rect">
            <a:avLst/>
          </a:prstGeom>
        </p:spPr>
      </p:pic>
      <p:sp>
        <p:nvSpPr>
          <p:cNvPr id="47" name="Rectangle: Rounded Corners 46">
            <a:extLst>
              <a:ext uri="{FF2B5EF4-FFF2-40B4-BE49-F238E27FC236}">
                <a16:creationId xmlns:a16="http://schemas.microsoft.com/office/drawing/2014/main" id="{43059633-99F3-B0ED-6BDC-B25A9B196D60}"/>
              </a:ext>
            </a:extLst>
          </p:cNvPr>
          <p:cNvSpPr/>
          <p:nvPr/>
        </p:nvSpPr>
        <p:spPr>
          <a:xfrm>
            <a:off x="7464538" y="343976"/>
            <a:ext cx="4138792" cy="28271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841248">
              <a:spcAft>
                <a:spcPts val="600"/>
              </a:spcAft>
            </a:pPr>
            <a:r>
              <a:rPr lang="en-US" sz="2400" b="1" kern="1200" dirty="0" err="1">
                <a:solidFill>
                  <a:srgbClr val="363D45"/>
                </a:solidFill>
                <a:latin typeface="Calibri"/>
                <a:ea typeface="Calibri"/>
                <a:cs typeface="Arial"/>
              </a:rPr>
              <a:t>Midoride</a:t>
            </a:r>
            <a:r>
              <a:rPr lang="en-US" sz="2400" b="1" kern="1200" dirty="0">
                <a:solidFill>
                  <a:srgbClr val="363D45"/>
                </a:solidFill>
                <a:latin typeface="Calibri"/>
                <a:ea typeface="Calibri"/>
                <a:cs typeface="Arial"/>
              </a:rPr>
              <a:t>:​</a:t>
            </a:r>
          </a:p>
          <a:p>
            <a:pPr marL="278130" indent="-154305" defTabSz="841248">
              <a:spcAft>
                <a:spcPts val="600"/>
              </a:spcAft>
              <a:buChar char="•"/>
            </a:pPr>
            <a:r>
              <a:rPr lang="en-US" kern="1200" dirty="0">
                <a:solidFill>
                  <a:srgbClr val="363D45"/>
                </a:solidFill>
                <a:latin typeface="Calibri"/>
                <a:ea typeface="Calibri"/>
                <a:cs typeface="Arial"/>
              </a:rPr>
              <a:t>Our new Variant</a:t>
            </a:r>
            <a:r>
              <a:rPr lang="en-US" dirty="0">
                <a:solidFill>
                  <a:srgbClr val="363D45"/>
                </a:solidFill>
                <a:latin typeface="Calibri"/>
                <a:ea typeface="Calibri"/>
                <a:cs typeface="Arial"/>
              </a:rPr>
              <a:t> brand</a:t>
            </a:r>
            <a:endParaRPr lang="en-US" sz="2000" dirty="0">
              <a:solidFill>
                <a:srgbClr val="FFFFFF"/>
              </a:solidFill>
              <a:latin typeface="Calibri"/>
              <a:ea typeface="Calibri"/>
              <a:cs typeface="Arial"/>
            </a:endParaRPr>
          </a:p>
          <a:p>
            <a:pPr marL="278130" indent="-154305" defTabSz="841248">
              <a:spcAft>
                <a:spcPts val="600"/>
              </a:spcAft>
              <a:buChar char="•"/>
            </a:pPr>
            <a:r>
              <a:rPr lang="en-US" dirty="0">
                <a:solidFill>
                  <a:srgbClr val="363D45"/>
                </a:solidFill>
                <a:latin typeface="Calibri"/>
                <a:ea typeface="Calibri"/>
                <a:cs typeface="Arial"/>
              </a:rPr>
              <a:t>Administered</a:t>
            </a:r>
            <a:r>
              <a:rPr lang="en-US" kern="1200" dirty="0">
                <a:solidFill>
                  <a:srgbClr val="363D45"/>
                </a:solidFill>
                <a:latin typeface="Calibri"/>
                <a:ea typeface="Calibri"/>
                <a:cs typeface="Arial"/>
              </a:rPr>
              <a:t> intravenously</a:t>
            </a:r>
            <a:r>
              <a:rPr lang="en-US" dirty="0">
                <a:solidFill>
                  <a:srgbClr val="363D45"/>
                </a:solidFill>
                <a:latin typeface="Calibri"/>
                <a:ea typeface="Calibri"/>
                <a:cs typeface="Arial"/>
              </a:rPr>
              <a:t> to</a:t>
            </a:r>
            <a:r>
              <a:rPr lang="en-US" kern="1200" dirty="0">
                <a:solidFill>
                  <a:srgbClr val="363D45"/>
                </a:solidFill>
                <a:latin typeface="Calibri"/>
                <a:ea typeface="Calibri"/>
                <a:cs typeface="Arial"/>
              </a:rPr>
              <a:t> induce general anesthesia.​</a:t>
            </a:r>
            <a:br>
              <a:rPr lang="en-US" kern="1200" dirty="0">
                <a:latin typeface="Calibri"/>
                <a:cs typeface="Arial"/>
              </a:rPr>
            </a:br>
            <a:r>
              <a:rPr lang="en-US" sz="2000" kern="1200" dirty="0">
                <a:solidFill>
                  <a:srgbClr val="363D45"/>
                </a:solidFill>
                <a:latin typeface="Calibri"/>
                <a:ea typeface="Calibri"/>
                <a:cs typeface="Arial"/>
              </a:rPr>
              <a:t>​</a:t>
            </a:r>
            <a:endParaRPr lang="en-US" sz="2000" dirty="0">
              <a:latin typeface="Calibri"/>
              <a:ea typeface="Calibri"/>
              <a:cs typeface="Arial"/>
            </a:endParaRPr>
          </a:p>
        </p:txBody>
      </p:sp>
      <p:sp>
        <p:nvSpPr>
          <p:cNvPr id="48" name="Rectangle: Rounded Corners 47">
            <a:extLst>
              <a:ext uri="{FF2B5EF4-FFF2-40B4-BE49-F238E27FC236}">
                <a16:creationId xmlns:a16="http://schemas.microsoft.com/office/drawing/2014/main" id="{9BEE990D-286D-8BED-AF27-B6ADDE1D3660}"/>
              </a:ext>
            </a:extLst>
          </p:cNvPr>
          <p:cNvSpPr/>
          <p:nvPr/>
        </p:nvSpPr>
        <p:spPr>
          <a:xfrm>
            <a:off x="272027" y="579261"/>
            <a:ext cx="4040257" cy="259071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841248">
              <a:spcAft>
                <a:spcPts val="600"/>
              </a:spcAft>
            </a:pPr>
            <a:r>
              <a:rPr lang="en-US" sz="2400" b="1" dirty="0" err="1">
                <a:solidFill>
                  <a:srgbClr val="363D45"/>
                </a:solidFill>
                <a:latin typeface="Calibri"/>
                <a:ea typeface="+mn-lt"/>
                <a:cs typeface="+mn-lt"/>
              </a:rPr>
              <a:t>Ketotrom</a:t>
            </a:r>
            <a:r>
              <a:rPr lang="en-US" sz="2400" b="1" dirty="0">
                <a:solidFill>
                  <a:srgbClr val="363D45"/>
                </a:solidFill>
                <a:latin typeface="Calibri"/>
                <a:ea typeface="+mn-lt"/>
                <a:cs typeface="+mn-lt"/>
              </a:rPr>
              <a:t>:</a:t>
            </a:r>
            <a:endParaRPr lang="en-US" sz="2400" b="1" dirty="0">
              <a:solidFill>
                <a:srgbClr val="FFFFFF"/>
              </a:solidFill>
              <a:latin typeface="Calibri"/>
              <a:cs typeface="Arial"/>
            </a:endParaRPr>
          </a:p>
          <a:p>
            <a:pPr marL="278130" indent="-154305" defTabSz="841248">
              <a:spcAft>
                <a:spcPts val="600"/>
              </a:spcAft>
              <a:buChar char="•"/>
            </a:pPr>
            <a:r>
              <a:rPr lang="en-US">
                <a:solidFill>
                  <a:srgbClr val="363D45"/>
                </a:solidFill>
                <a:latin typeface="Calibri"/>
                <a:ea typeface="Calibri"/>
                <a:cs typeface="Arial"/>
              </a:rPr>
              <a:t>It’s our old Brand Used</a:t>
            </a:r>
            <a:r>
              <a:rPr lang="en-US" kern="1200" dirty="0">
                <a:solidFill>
                  <a:srgbClr val="363D45"/>
                </a:solidFill>
                <a:latin typeface="Calibri"/>
                <a:ea typeface="Calibri"/>
                <a:cs typeface="Arial"/>
              </a:rPr>
              <a:t> for the short-term treatment of moderate to severe pain in adults. </a:t>
            </a:r>
            <a:r>
              <a:rPr lang="en-US">
                <a:solidFill>
                  <a:srgbClr val="363D45"/>
                </a:solidFill>
                <a:latin typeface="Calibri"/>
                <a:ea typeface="Calibri"/>
                <a:cs typeface="Arial"/>
              </a:rPr>
              <a:t>​​</a:t>
            </a:r>
            <a:endParaRPr lang="en-US" dirty="0">
              <a:latin typeface="Calibri"/>
              <a:ea typeface="Calibri"/>
              <a:cs typeface="Arial"/>
            </a:endParaRPr>
          </a:p>
        </p:txBody>
      </p:sp>
      <p:sp>
        <p:nvSpPr>
          <p:cNvPr id="49" name="Rectangle: Rounded Corners 48">
            <a:extLst>
              <a:ext uri="{FF2B5EF4-FFF2-40B4-BE49-F238E27FC236}">
                <a16:creationId xmlns:a16="http://schemas.microsoft.com/office/drawing/2014/main" id="{C1809DCC-F8D1-B15A-7C38-FC67904397D5}"/>
              </a:ext>
            </a:extLst>
          </p:cNvPr>
          <p:cNvSpPr/>
          <p:nvPr/>
        </p:nvSpPr>
        <p:spPr>
          <a:xfrm>
            <a:off x="254077" y="3609880"/>
            <a:ext cx="4145362" cy="268924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841248">
              <a:spcAft>
                <a:spcPts val="600"/>
              </a:spcAft>
            </a:pPr>
            <a:r>
              <a:rPr lang="en-US" sz="2400" b="1" kern="1200" dirty="0" err="1">
                <a:solidFill>
                  <a:srgbClr val="363D45"/>
                </a:solidFill>
                <a:latin typeface="Calibri"/>
                <a:ea typeface="+mn-ea"/>
                <a:cs typeface="Segoe UI"/>
              </a:rPr>
              <a:t>Fentirate</a:t>
            </a:r>
            <a:r>
              <a:rPr lang="en-US" sz="2400" b="1" kern="1200" dirty="0">
                <a:solidFill>
                  <a:srgbClr val="363D45"/>
                </a:solidFill>
                <a:latin typeface="Calibri"/>
                <a:ea typeface="+mn-ea"/>
                <a:cs typeface="Segoe UI"/>
              </a:rPr>
              <a:t>:</a:t>
            </a:r>
            <a:r>
              <a:rPr lang="en-US" sz="2400" kern="1200" dirty="0">
                <a:solidFill>
                  <a:srgbClr val="363D45"/>
                </a:solidFill>
                <a:latin typeface="Calibri"/>
                <a:ea typeface="+mn-ea"/>
                <a:cs typeface="Segoe UI"/>
              </a:rPr>
              <a:t>​</a:t>
            </a:r>
          </a:p>
          <a:p>
            <a:pPr marL="154305" indent="-154305" defTabSz="841248">
              <a:spcAft>
                <a:spcPts val="600"/>
              </a:spcAft>
              <a:buChar char="•"/>
            </a:pPr>
            <a:r>
              <a:rPr lang="en-US" kern="1200" dirty="0">
                <a:solidFill>
                  <a:srgbClr val="363D45"/>
                </a:solidFill>
                <a:latin typeface="Calibri"/>
                <a:ea typeface="+mn-ea"/>
                <a:cs typeface="Arial"/>
              </a:rPr>
              <a:t>Main competitor Brand </a:t>
            </a:r>
            <a:endParaRPr lang="en-US">
              <a:solidFill>
                <a:srgbClr val="363D45"/>
              </a:solidFill>
              <a:latin typeface="Calibri"/>
              <a:cs typeface="Arial"/>
            </a:endParaRPr>
          </a:p>
          <a:p>
            <a:pPr marL="154305" indent="-154305" defTabSz="841248">
              <a:spcAft>
                <a:spcPts val="600"/>
              </a:spcAft>
              <a:buChar char="•"/>
            </a:pPr>
            <a:r>
              <a:rPr lang="en-US">
                <a:solidFill>
                  <a:srgbClr val="363D45"/>
                </a:solidFill>
                <a:latin typeface="Calibri"/>
                <a:cs typeface="Arial"/>
              </a:rPr>
              <a:t>Used</a:t>
            </a:r>
            <a:r>
              <a:rPr lang="en-US" kern="1200">
                <a:solidFill>
                  <a:srgbClr val="363D45"/>
                </a:solidFill>
                <a:latin typeface="Calibri"/>
                <a:ea typeface="+mn-ea"/>
                <a:cs typeface="Arial"/>
              </a:rPr>
              <a:t> </a:t>
            </a:r>
            <a:r>
              <a:rPr lang="en-US" kern="1200" dirty="0">
                <a:solidFill>
                  <a:srgbClr val="363D45"/>
                </a:solidFill>
                <a:latin typeface="Calibri"/>
                <a:ea typeface="+mn-ea"/>
                <a:cs typeface="Arial"/>
              </a:rPr>
              <a:t>for</a:t>
            </a:r>
            <a:r>
              <a:rPr lang="en-US">
                <a:solidFill>
                  <a:srgbClr val="363D45"/>
                </a:solidFill>
                <a:latin typeface="Calibri"/>
                <a:cs typeface="Arial"/>
              </a:rPr>
              <a:t> short-term</a:t>
            </a:r>
            <a:r>
              <a:rPr lang="en-US" kern="1200" dirty="0">
                <a:solidFill>
                  <a:srgbClr val="363D45"/>
                </a:solidFill>
                <a:latin typeface="Calibri"/>
                <a:ea typeface="+mn-ea"/>
                <a:cs typeface="Arial"/>
              </a:rPr>
              <a:t> pain relief during and after surgery.​</a:t>
            </a:r>
            <a:endParaRPr lang="en-US" kern="1200" dirty="0">
              <a:solidFill>
                <a:srgbClr val="363D45"/>
              </a:solidFill>
              <a:latin typeface="Calibri"/>
              <a:ea typeface="Calibri"/>
              <a:cs typeface="Arial"/>
            </a:endParaRPr>
          </a:p>
          <a:p>
            <a:pPr defTabSz="841248">
              <a:spcAft>
                <a:spcPts val="600"/>
              </a:spcAft>
            </a:pPr>
            <a:r>
              <a:rPr lang="en-US" sz="1650" kern="1200" dirty="0">
                <a:solidFill>
                  <a:srgbClr val="363D45"/>
                </a:solidFill>
                <a:latin typeface="Arial"/>
                <a:ea typeface="+mn-ea"/>
                <a:cs typeface="Segoe UI"/>
              </a:rPr>
              <a:t>​</a:t>
            </a:r>
            <a:endParaRPr lang="en-US" sz="1650" dirty="0"/>
          </a:p>
        </p:txBody>
      </p:sp>
      <p:sp>
        <p:nvSpPr>
          <p:cNvPr id="50" name="Rectangle: Rounded Corners 49">
            <a:extLst>
              <a:ext uri="{FF2B5EF4-FFF2-40B4-BE49-F238E27FC236}">
                <a16:creationId xmlns:a16="http://schemas.microsoft.com/office/drawing/2014/main" id="{44995F4C-FCAC-5058-98CA-AC9F847CFE14}"/>
              </a:ext>
            </a:extLst>
          </p:cNvPr>
          <p:cNvSpPr/>
          <p:nvPr/>
        </p:nvSpPr>
        <p:spPr>
          <a:xfrm>
            <a:off x="7466231" y="3610685"/>
            <a:ext cx="4132223" cy="26958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47650" indent="-123825" defTabSz="841248">
              <a:lnSpc>
                <a:spcPct val="120000"/>
              </a:lnSpc>
              <a:spcAft>
                <a:spcPts val="552"/>
              </a:spcAft>
            </a:pPr>
            <a:endParaRPr lang="en-US" sz="2000" b="1" dirty="0">
              <a:solidFill>
                <a:schemeClr val="tx1"/>
              </a:solidFill>
              <a:latin typeface="Calibri"/>
              <a:ea typeface="Calibri"/>
              <a:cs typeface="Arial"/>
            </a:endParaRPr>
          </a:p>
          <a:p>
            <a:pPr marL="247650" indent="-123825" defTabSz="841248">
              <a:lnSpc>
                <a:spcPct val="120000"/>
              </a:lnSpc>
              <a:spcAft>
                <a:spcPts val="552"/>
              </a:spcAft>
            </a:pPr>
            <a:r>
              <a:rPr lang="en-US" sz="2400" b="1" err="1">
                <a:solidFill>
                  <a:schemeClr val="tx1"/>
                </a:solidFill>
                <a:latin typeface="Calibri"/>
                <a:ea typeface="Calibri"/>
                <a:cs typeface="Arial"/>
              </a:rPr>
              <a:t>Profative</a:t>
            </a:r>
            <a:r>
              <a:rPr lang="en-US" sz="2400" b="1" kern="1200" dirty="0">
                <a:solidFill>
                  <a:schemeClr val="tx1"/>
                </a:solidFill>
                <a:latin typeface="Calibri"/>
                <a:ea typeface="Calibri"/>
                <a:cs typeface="Arial"/>
              </a:rPr>
              <a:t>:</a:t>
            </a:r>
            <a:endParaRPr lang="en-US" sz="2400" kern="1200" dirty="0">
              <a:solidFill>
                <a:schemeClr val="tx1"/>
              </a:solidFill>
              <a:latin typeface="Calibri"/>
              <a:ea typeface="Calibri"/>
              <a:cs typeface="Arial"/>
            </a:endParaRPr>
          </a:p>
          <a:p>
            <a:pPr marL="278130" indent="-154305" defTabSz="841248">
              <a:lnSpc>
                <a:spcPct val="120000"/>
              </a:lnSpc>
              <a:spcAft>
                <a:spcPts val="552"/>
              </a:spcAft>
              <a:buFont typeface="Arial,Sans-Serif"/>
              <a:buChar char="•"/>
            </a:pPr>
            <a:r>
              <a:rPr lang="en-US" kern="1200" dirty="0">
                <a:solidFill>
                  <a:schemeClr val="tx1"/>
                </a:solidFill>
                <a:latin typeface="Calibri"/>
                <a:ea typeface="Calibri"/>
                <a:cs typeface="Arial"/>
              </a:rPr>
              <a:t>Alternative Competitor </a:t>
            </a:r>
            <a:r>
              <a:rPr lang="en-US">
                <a:solidFill>
                  <a:schemeClr val="tx1"/>
                </a:solidFill>
                <a:latin typeface="Calibri"/>
                <a:ea typeface="Calibri"/>
                <a:cs typeface="Arial"/>
              </a:rPr>
              <a:t>Brand</a:t>
            </a:r>
          </a:p>
          <a:p>
            <a:pPr marL="278130" indent="-154305" defTabSz="841248">
              <a:lnSpc>
                <a:spcPct val="120000"/>
              </a:lnSpc>
              <a:spcAft>
                <a:spcPts val="552"/>
              </a:spcAft>
              <a:buFont typeface="Arial,Sans-Serif"/>
              <a:buChar char="•"/>
            </a:pPr>
            <a:r>
              <a:rPr lang="en-US">
                <a:solidFill>
                  <a:srgbClr val="374151"/>
                </a:solidFill>
                <a:latin typeface="Calibri"/>
                <a:ea typeface="Calibri"/>
                <a:cs typeface="Arial"/>
              </a:rPr>
              <a:t>Propofol</a:t>
            </a:r>
            <a:r>
              <a:rPr lang="en-US" kern="1200" dirty="0">
                <a:solidFill>
                  <a:srgbClr val="374151"/>
                </a:solidFill>
                <a:latin typeface="Calibri"/>
                <a:ea typeface="Calibri"/>
                <a:cs typeface="Arial"/>
              </a:rPr>
              <a:t> is an anesthetic used for </a:t>
            </a:r>
            <a:r>
              <a:rPr lang="en-US" dirty="0">
                <a:solidFill>
                  <a:srgbClr val="374151"/>
                </a:solidFill>
                <a:latin typeface="Calibri"/>
                <a:ea typeface="Calibri"/>
                <a:cs typeface="Arial"/>
              </a:rPr>
              <a:t>sedation to</a:t>
            </a:r>
            <a:r>
              <a:rPr lang="en-US" kern="1200" dirty="0">
                <a:solidFill>
                  <a:srgbClr val="374151"/>
                </a:solidFill>
                <a:latin typeface="Calibri"/>
                <a:ea typeface="Calibri"/>
                <a:cs typeface="Arial"/>
              </a:rPr>
              <a:t> induce relaxation and sleep before </a:t>
            </a:r>
            <a:r>
              <a:rPr lang="en-US">
                <a:solidFill>
                  <a:srgbClr val="374151"/>
                </a:solidFill>
                <a:latin typeface="Calibri"/>
                <a:ea typeface="Calibri"/>
                <a:cs typeface="Arial"/>
              </a:rPr>
              <a:t>and throughout</a:t>
            </a:r>
            <a:r>
              <a:rPr lang="en-US" kern="1200" dirty="0">
                <a:solidFill>
                  <a:srgbClr val="374151"/>
                </a:solidFill>
                <a:latin typeface="Calibri"/>
                <a:ea typeface="Calibri"/>
                <a:cs typeface="Arial"/>
              </a:rPr>
              <a:t> surgical and medical procedures.</a:t>
            </a:r>
            <a:endParaRPr lang="en-US"/>
          </a:p>
          <a:p>
            <a:endParaRPr lang="en-US" dirty="0">
              <a:cs typeface="Arial"/>
            </a:endParaRPr>
          </a:p>
        </p:txBody>
      </p:sp>
    </p:spTree>
    <p:extLst>
      <p:ext uri="{BB962C8B-B14F-4D97-AF65-F5344CB8AC3E}">
        <p14:creationId xmlns:p14="http://schemas.microsoft.com/office/powerpoint/2010/main" val="212688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4561A6-52FD-3400-4BEC-ACE01461B9E7}"/>
              </a:ext>
            </a:extLst>
          </p:cNvPr>
          <p:cNvSpPr>
            <a:spLocks/>
          </p:cNvSpPr>
          <p:nvPr/>
        </p:nvSpPr>
        <p:spPr>
          <a:xfrm flipV="1">
            <a:off x="773460" y="1154375"/>
            <a:ext cx="9116498" cy="319339"/>
          </a:xfrm>
          <a:prstGeom prst="rect">
            <a:avLst/>
          </a:prstGeom>
        </p:spPr>
        <p:txBody>
          <a:bodyPr/>
          <a:lstStyle/>
          <a:p>
            <a:endParaRPr lang="en-US"/>
          </a:p>
        </p:txBody>
      </p:sp>
      <p:sp>
        <p:nvSpPr>
          <p:cNvPr id="11" name="TextBox 10">
            <a:extLst>
              <a:ext uri="{FF2B5EF4-FFF2-40B4-BE49-F238E27FC236}">
                <a16:creationId xmlns:a16="http://schemas.microsoft.com/office/drawing/2014/main" id="{3EDF63CF-CA9F-4A25-50D3-552C797CDB10}"/>
              </a:ext>
            </a:extLst>
          </p:cNvPr>
          <p:cNvSpPr txBox="1"/>
          <p:nvPr/>
        </p:nvSpPr>
        <p:spPr>
          <a:xfrm>
            <a:off x="7145079" y="3882775"/>
            <a:ext cx="3944679" cy="1538883"/>
          </a:xfrm>
          <a:prstGeom prst="rect">
            <a:avLst/>
          </a:prstGeom>
          <a:noFill/>
        </p:spPr>
        <p:txBody>
          <a:bodyPr wrap="square" lIns="91440" tIns="45720" rIns="91440" bIns="45720" anchor="t">
            <a:spAutoFit/>
          </a:bodyPr>
          <a:lstStyle/>
          <a:p>
            <a:pPr lvl="0"/>
            <a:r>
              <a:rPr lang="en-US" sz="2000" b="1" dirty="0">
                <a:latin typeface="Calibri"/>
                <a:ea typeface="Calibri"/>
                <a:cs typeface="Calibri"/>
              </a:rPr>
              <a:t>Observation:</a:t>
            </a:r>
            <a:br>
              <a:rPr lang="en-US" sz="2000" dirty="0">
                <a:latin typeface="Calibri"/>
                <a:ea typeface="Calibri"/>
                <a:cs typeface="Calibri"/>
              </a:rPr>
            </a:br>
            <a:r>
              <a:rPr lang="en-US" sz="2000" dirty="0" err="1">
                <a:latin typeface="Calibri"/>
                <a:ea typeface="Calibri"/>
                <a:cs typeface="Calibri"/>
              </a:rPr>
              <a:t>Ketotrom</a:t>
            </a:r>
            <a:r>
              <a:rPr lang="en-US" sz="2000" dirty="0">
                <a:latin typeface="Calibri"/>
                <a:ea typeface="Calibri"/>
                <a:cs typeface="Calibri"/>
              </a:rPr>
              <a:t> and </a:t>
            </a:r>
            <a:r>
              <a:rPr lang="en-US" sz="2000" dirty="0" err="1">
                <a:latin typeface="Calibri"/>
                <a:ea typeface="Calibri"/>
                <a:cs typeface="Calibri"/>
              </a:rPr>
              <a:t>Midoride</a:t>
            </a:r>
            <a:r>
              <a:rPr lang="en-US" sz="2000" dirty="0">
                <a:latin typeface="Calibri"/>
                <a:ea typeface="Calibri"/>
                <a:cs typeface="Calibri"/>
              </a:rPr>
              <a:t> s</a:t>
            </a:r>
            <a:r>
              <a:rPr lang="en-US" dirty="0">
                <a:latin typeface="+mn-lt"/>
              </a:rPr>
              <a:t>how a consistent decline in claims percentage and number of patients over the years.</a:t>
            </a:r>
            <a:endParaRPr lang="en-US" dirty="0"/>
          </a:p>
        </p:txBody>
      </p:sp>
      <p:pic>
        <p:nvPicPr>
          <p:cNvPr id="1032" name="Picture 8">
            <a:extLst>
              <a:ext uri="{FF2B5EF4-FFF2-40B4-BE49-F238E27FC236}">
                <a16:creationId xmlns:a16="http://schemas.microsoft.com/office/drawing/2014/main" id="{B052138A-ED05-9A09-CF81-AA2054889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3" y="1634608"/>
            <a:ext cx="7415469" cy="492616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3">
            <a:extLst>
              <a:ext uri="{FF2B5EF4-FFF2-40B4-BE49-F238E27FC236}">
                <a16:creationId xmlns:a16="http://schemas.microsoft.com/office/drawing/2014/main" id="{AFC6651C-4937-79B6-C4C5-E3B484A57E2E}"/>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dirty="0" smtClean="0"/>
              <a:pPr/>
              <a:t>6</a:t>
            </a:fld>
            <a:endParaRPr lang="en-US"/>
          </a:p>
        </p:txBody>
      </p:sp>
      <p:pic>
        <p:nvPicPr>
          <p:cNvPr id="5" name="Picture 4" descr="A diagram of a product&#10;&#10;Description automatically generated with medium confidence">
            <a:extLst>
              <a:ext uri="{FF2B5EF4-FFF2-40B4-BE49-F238E27FC236}">
                <a16:creationId xmlns:a16="http://schemas.microsoft.com/office/drawing/2014/main" id="{5F061A4B-1A5B-3414-7300-608FA3CA9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419" y="1927489"/>
            <a:ext cx="1536029" cy="1501511"/>
          </a:xfrm>
          <a:prstGeom prst="rect">
            <a:avLst/>
          </a:prstGeom>
        </p:spPr>
      </p:pic>
      <p:sp>
        <p:nvSpPr>
          <p:cNvPr id="6" name="TextBox 5">
            <a:extLst>
              <a:ext uri="{FF2B5EF4-FFF2-40B4-BE49-F238E27FC236}">
                <a16:creationId xmlns:a16="http://schemas.microsoft.com/office/drawing/2014/main" id="{5115416C-A379-25EA-4EFD-45032C2FCA5C}"/>
              </a:ext>
            </a:extLst>
          </p:cNvPr>
          <p:cNvSpPr txBox="1"/>
          <p:nvPr/>
        </p:nvSpPr>
        <p:spPr>
          <a:xfrm>
            <a:off x="1462293" y="461469"/>
            <a:ext cx="10096473" cy="523220"/>
          </a:xfrm>
          <a:prstGeom prst="rect">
            <a:avLst/>
          </a:prstGeom>
          <a:noFill/>
        </p:spPr>
        <p:txBody>
          <a:bodyPr wrap="square" lIns="91440" tIns="45720" rIns="91440" bIns="45720" rtlCol="0" anchor="t">
            <a:spAutoFit/>
          </a:bodyPr>
          <a:lstStyle/>
          <a:p>
            <a:pPr algn="ctr"/>
            <a:r>
              <a:rPr lang="en-US" sz="2800" b="1">
                <a:solidFill>
                  <a:schemeClr val="tx2"/>
                </a:solidFill>
                <a:latin typeface="Calibri"/>
                <a:ea typeface="Calibri"/>
                <a:cs typeface="Calibri"/>
              </a:rPr>
              <a:t>Decline in Claims Percentage for </a:t>
            </a:r>
            <a:r>
              <a:rPr lang="en-US" sz="2800" b="1" err="1">
                <a:solidFill>
                  <a:schemeClr val="tx2"/>
                </a:solidFill>
                <a:latin typeface="Calibri"/>
                <a:ea typeface="Calibri"/>
                <a:cs typeface="Calibri"/>
              </a:rPr>
              <a:t>Midoride</a:t>
            </a:r>
            <a:r>
              <a:rPr lang="en-US" sz="2800" b="1">
                <a:solidFill>
                  <a:schemeClr val="tx2"/>
                </a:solidFill>
                <a:latin typeface="Calibri"/>
                <a:ea typeface="Calibri"/>
                <a:cs typeface="Calibri"/>
              </a:rPr>
              <a:t> and </a:t>
            </a:r>
            <a:r>
              <a:rPr lang="en-US" sz="2800" b="1" err="1">
                <a:solidFill>
                  <a:schemeClr val="tx2"/>
                </a:solidFill>
                <a:latin typeface="Calibri"/>
                <a:ea typeface="Calibri"/>
                <a:cs typeface="Calibri"/>
              </a:rPr>
              <a:t>Ketotrom</a:t>
            </a:r>
            <a:endParaRPr lang="en-US" sz="2800" b="1">
              <a:solidFill>
                <a:schemeClr val="tx2"/>
              </a:solidFill>
              <a:latin typeface="Calibri"/>
              <a:ea typeface="Calibri"/>
              <a:cs typeface="Calibri"/>
            </a:endParaRPr>
          </a:p>
        </p:txBody>
      </p:sp>
    </p:spTree>
    <p:extLst>
      <p:ext uri="{BB962C8B-B14F-4D97-AF65-F5344CB8AC3E}">
        <p14:creationId xmlns:p14="http://schemas.microsoft.com/office/powerpoint/2010/main" val="1155429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6E095B-DDA2-AA55-AB73-E091EA1961BC}"/>
              </a:ext>
            </a:extLst>
          </p:cNvPr>
          <p:cNvSpPr txBox="1"/>
          <p:nvPr/>
        </p:nvSpPr>
        <p:spPr>
          <a:xfrm>
            <a:off x="8402700" y="1997840"/>
            <a:ext cx="3101727" cy="954107"/>
          </a:xfrm>
          <a:prstGeom prst="rect">
            <a:avLst/>
          </a:prstGeom>
          <a:noFill/>
        </p:spPr>
        <p:txBody>
          <a:bodyPr wrap="square" lIns="91440" tIns="45720" rIns="91440" bIns="45720" anchor="t">
            <a:spAutoFit/>
          </a:bodyPr>
          <a:lstStyle/>
          <a:p>
            <a:pPr lvl="0"/>
            <a:r>
              <a:rPr lang="en-US" sz="2000" b="1" dirty="0" err="1">
                <a:latin typeface="Calibri"/>
                <a:ea typeface="Calibri"/>
                <a:cs typeface="Calibri"/>
              </a:rPr>
              <a:t>Fentirate</a:t>
            </a:r>
            <a:r>
              <a:rPr lang="en-US" sz="2000" b="1" dirty="0">
                <a:latin typeface="Calibri"/>
                <a:ea typeface="Calibri"/>
                <a:cs typeface="Calibri"/>
              </a:rPr>
              <a:t> and </a:t>
            </a:r>
            <a:r>
              <a:rPr lang="en-US" sz="2000" b="1" dirty="0" err="1">
                <a:latin typeface="Calibri"/>
                <a:ea typeface="Calibri"/>
                <a:cs typeface="Calibri"/>
              </a:rPr>
              <a:t>Profativ</a:t>
            </a:r>
            <a:r>
              <a:rPr lang="en-US" sz="2000" b="1" dirty="0">
                <a:latin typeface="Calibri"/>
                <a:ea typeface="Calibri"/>
                <a:cs typeface="Calibri"/>
              </a:rPr>
              <a:t>:</a:t>
            </a:r>
            <a:r>
              <a:rPr lang="en-US" dirty="0"/>
              <a:t> </a:t>
            </a:r>
          </a:p>
          <a:p>
            <a:pPr lvl="0"/>
            <a:r>
              <a:rPr lang="en-US" dirty="0"/>
              <a:t>Shows a rapid increase in claims percentage</a:t>
            </a:r>
          </a:p>
        </p:txBody>
      </p:sp>
      <p:pic>
        <p:nvPicPr>
          <p:cNvPr id="1026" name="Picture 2">
            <a:extLst>
              <a:ext uri="{FF2B5EF4-FFF2-40B4-BE49-F238E27FC236}">
                <a16:creationId xmlns:a16="http://schemas.microsoft.com/office/drawing/2014/main" id="{157EDEF7-329A-67D4-BFAA-FC7D1E07E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77" y="1384865"/>
            <a:ext cx="7675753" cy="51053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diagram of a product&#10;&#10;Description automatically generated with medium confidence">
            <a:extLst>
              <a:ext uri="{FF2B5EF4-FFF2-40B4-BE49-F238E27FC236}">
                <a16:creationId xmlns:a16="http://schemas.microsoft.com/office/drawing/2014/main" id="{90F408A0-F745-A7DD-25EA-E24D0D2F2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99" y="1759702"/>
            <a:ext cx="1254579" cy="1226386"/>
          </a:xfrm>
          <a:prstGeom prst="rect">
            <a:avLst/>
          </a:prstGeom>
        </p:spPr>
      </p:pic>
      <p:sp>
        <p:nvSpPr>
          <p:cNvPr id="5" name="Date Placeholder 3">
            <a:extLst>
              <a:ext uri="{FF2B5EF4-FFF2-40B4-BE49-F238E27FC236}">
                <a16:creationId xmlns:a16="http://schemas.microsoft.com/office/drawing/2014/main" id="{6423AAAF-C61A-D45F-47F1-9EFFFFA63CEB}"/>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7</a:t>
            </a:fld>
            <a:endParaRPr lang="en-US" dirty="0"/>
          </a:p>
        </p:txBody>
      </p:sp>
      <p:sp>
        <p:nvSpPr>
          <p:cNvPr id="7" name="TextBox 6">
            <a:extLst>
              <a:ext uri="{FF2B5EF4-FFF2-40B4-BE49-F238E27FC236}">
                <a16:creationId xmlns:a16="http://schemas.microsoft.com/office/drawing/2014/main" id="{EA06F86E-288E-30A7-5DE6-80AA70939147}"/>
              </a:ext>
            </a:extLst>
          </p:cNvPr>
          <p:cNvSpPr txBox="1"/>
          <p:nvPr/>
        </p:nvSpPr>
        <p:spPr>
          <a:xfrm>
            <a:off x="1946933" y="364873"/>
            <a:ext cx="7572714" cy="523220"/>
          </a:xfrm>
          <a:prstGeom prst="rect">
            <a:avLst/>
          </a:prstGeom>
          <a:noFill/>
        </p:spPr>
        <p:txBody>
          <a:bodyPr wrap="none" lIns="91440" tIns="45720" rIns="91440" bIns="45720" rtlCol="0" anchor="t">
            <a:spAutoFit/>
          </a:bodyPr>
          <a:lstStyle/>
          <a:p>
            <a:pPr algn="ctr"/>
            <a:r>
              <a:rPr lang="en-US" sz="2800" b="1" i="0" u="none" strike="noStrike">
                <a:solidFill>
                  <a:schemeClr val="tx2"/>
                </a:solidFill>
                <a:effectLst/>
                <a:latin typeface="Calibri"/>
                <a:ea typeface="Calibri"/>
                <a:cs typeface="Calibri"/>
              </a:rPr>
              <a:t>Rising Patient Numbers for </a:t>
            </a:r>
            <a:r>
              <a:rPr lang="en-US" sz="2800" b="1" i="0" u="none" strike="noStrike" err="1">
                <a:solidFill>
                  <a:schemeClr val="tx2"/>
                </a:solidFill>
                <a:effectLst/>
                <a:latin typeface="Calibri"/>
                <a:ea typeface="Calibri"/>
                <a:cs typeface="Calibri"/>
              </a:rPr>
              <a:t>Fentirate</a:t>
            </a:r>
            <a:r>
              <a:rPr lang="en-US" sz="2800" b="1" i="0" u="none" strike="noStrike">
                <a:solidFill>
                  <a:schemeClr val="tx2"/>
                </a:solidFill>
                <a:effectLst/>
                <a:latin typeface="Calibri"/>
                <a:ea typeface="Calibri"/>
                <a:cs typeface="Calibri"/>
              </a:rPr>
              <a:t> and </a:t>
            </a:r>
            <a:r>
              <a:rPr lang="en-US" sz="2800" b="1" i="0" u="none" strike="noStrike" err="1">
                <a:solidFill>
                  <a:schemeClr val="tx2"/>
                </a:solidFill>
                <a:effectLst/>
                <a:latin typeface="Calibri"/>
                <a:ea typeface="Calibri"/>
                <a:cs typeface="Calibri"/>
              </a:rPr>
              <a:t>Profativ</a:t>
            </a:r>
            <a:r>
              <a:rPr lang="en-US" sz="2800" b="1">
                <a:solidFill>
                  <a:schemeClr val="tx2"/>
                </a:solidFill>
                <a:latin typeface="Calibri"/>
                <a:ea typeface="Calibri"/>
                <a:cs typeface="Calibri"/>
              </a:rPr>
              <a:t> </a:t>
            </a:r>
            <a:endParaRPr lang="en-US" sz="2800" b="1">
              <a:solidFill>
                <a:schemeClr val="tx2"/>
              </a:solidFill>
              <a:latin typeface="Calibri" panose="020F0502020204030204" pitchFamily="34" charset="0"/>
              <a:ea typeface="Calibri"/>
              <a:cs typeface="Calibri" panose="020F0502020204030204" pitchFamily="34" charset="0"/>
            </a:endParaRPr>
          </a:p>
        </p:txBody>
      </p:sp>
      <p:sp>
        <p:nvSpPr>
          <p:cNvPr id="3" name="TextBox 2">
            <a:extLst>
              <a:ext uri="{FF2B5EF4-FFF2-40B4-BE49-F238E27FC236}">
                <a16:creationId xmlns:a16="http://schemas.microsoft.com/office/drawing/2014/main" id="{72005704-07A8-CABF-B3D4-C5FA2B369201}"/>
              </a:ext>
            </a:extLst>
          </p:cNvPr>
          <p:cNvSpPr txBox="1"/>
          <p:nvPr/>
        </p:nvSpPr>
        <p:spPr>
          <a:xfrm>
            <a:off x="7182867" y="3871913"/>
            <a:ext cx="4162072" cy="1508105"/>
          </a:xfrm>
          <a:prstGeom prst="rect">
            <a:avLst/>
          </a:prstGeom>
          <a:noFill/>
        </p:spPr>
        <p:txBody>
          <a:bodyPr wrap="square" lIns="91440" tIns="45720" rIns="91440" bIns="45720" rtlCol="0" anchor="t">
            <a:spAutoFit/>
          </a:bodyPr>
          <a:lstStyle/>
          <a:p>
            <a:r>
              <a:rPr lang="en-US" sz="2000" b="1" dirty="0">
                <a:latin typeface="Calibri"/>
                <a:ea typeface="Calibri"/>
                <a:cs typeface="Calibri"/>
              </a:rPr>
              <a:t>Recommendation: </a:t>
            </a:r>
          </a:p>
          <a:p>
            <a:r>
              <a:rPr lang="en-US" dirty="0"/>
              <a:t>Develop and Implement a Targeted Marketing Campaign Focused on Differentiation and Value Proposition of </a:t>
            </a:r>
            <a:r>
              <a:rPr lang="en-US" dirty="0" err="1"/>
              <a:t>Midoride</a:t>
            </a:r>
            <a:endParaRPr lang="en-US" dirty="0">
              <a:cs typeface="Arial"/>
            </a:endParaRPr>
          </a:p>
        </p:txBody>
      </p:sp>
    </p:spTree>
    <p:extLst>
      <p:ext uri="{BB962C8B-B14F-4D97-AF65-F5344CB8AC3E}">
        <p14:creationId xmlns:p14="http://schemas.microsoft.com/office/powerpoint/2010/main" val="184484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7BAD0-879D-ED52-42F5-872C102AE1B2}"/>
              </a:ext>
            </a:extLst>
          </p:cNvPr>
          <p:cNvSpPr txBox="1"/>
          <p:nvPr/>
        </p:nvSpPr>
        <p:spPr>
          <a:xfrm>
            <a:off x="8539281" y="1428452"/>
            <a:ext cx="3652719" cy="4001095"/>
          </a:xfrm>
          <a:prstGeom prst="rect">
            <a:avLst/>
          </a:prstGeom>
          <a:noFill/>
        </p:spPr>
        <p:txBody>
          <a:bodyPr wrap="square" lIns="91440" tIns="45720" rIns="91440" bIns="45720" rtlCol="0" anchor="t">
            <a:spAutoFit/>
          </a:bodyPr>
          <a:lstStyle/>
          <a:p>
            <a:r>
              <a:rPr lang="en-US" sz="2000" b="1" dirty="0">
                <a:latin typeface="Calibri"/>
                <a:ea typeface="Calibri"/>
                <a:cs typeface="Calibri"/>
              </a:rPr>
              <a:t>Observations:</a:t>
            </a:r>
          </a:p>
          <a:p>
            <a:pPr marL="285750" indent="-285750">
              <a:buFont typeface="Arial" panose="020B0604020202020204" pitchFamily="34" charset="0"/>
              <a:buChar char="•"/>
            </a:pPr>
            <a:r>
              <a:rPr lang="en-US" b="1" dirty="0" err="1">
                <a:latin typeface="Calibri"/>
                <a:ea typeface="Calibri"/>
                <a:cs typeface="Calibri"/>
              </a:rPr>
              <a:t>Ketotrom</a:t>
            </a:r>
            <a:r>
              <a:rPr lang="en-US" b="1" dirty="0">
                <a:latin typeface="Calibri"/>
                <a:ea typeface="Calibri"/>
                <a:cs typeface="Calibri"/>
              </a:rPr>
              <a:t> and </a:t>
            </a:r>
            <a:r>
              <a:rPr lang="en-US" b="1" dirty="0" err="1">
                <a:latin typeface="Calibri"/>
                <a:ea typeface="Calibri"/>
                <a:cs typeface="Calibri"/>
              </a:rPr>
              <a:t>Midoride</a:t>
            </a:r>
            <a:r>
              <a:rPr lang="en-US" b="1" dirty="0">
                <a:latin typeface="Calibri"/>
                <a:ea typeface="Calibri"/>
                <a:cs typeface="Calibri"/>
              </a:rPr>
              <a:t>:</a:t>
            </a:r>
            <a:br>
              <a:rPr lang="en-US" dirty="0">
                <a:latin typeface="Calibri" panose="020F0502020204030204" pitchFamily="34" charset="0"/>
                <a:cs typeface="Calibri" panose="020F0502020204030204" pitchFamily="34" charset="0"/>
              </a:rPr>
            </a:br>
            <a:r>
              <a:rPr lang="en-US" dirty="0">
                <a:latin typeface="Calibri"/>
                <a:ea typeface="Calibri"/>
                <a:cs typeface="Calibri"/>
              </a:rPr>
              <a:t>The number of HCPs writing claims for </a:t>
            </a:r>
            <a:r>
              <a:rPr lang="en-US" dirty="0" err="1">
                <a:latin typeface="Calibri"/>
                <a:ea typeface="Calibri"/>
                <a:cs typeface="Calibri"/>
              </a:rPr>
              <a:t>Midoride</a:t>
            </a:r>
            <a:r>
              <a:rPr lang="en-US" dirty="0">
                <a:latin typeface="Calibri"/>
                <a:ea typeface="Calibri"/>
                <a:cs typeface="Calibri"/>
              </a:rPr>
              <a:t> indicates good initial acceptance. But Both show a decline in HCPs support over the years. </a:t>
            </a:r>
            <a:endParaRPr lang="en-US" dirty="0">
              <a:latin typeface="Calibri" panose="020F0502020204030204" pitchFamily="34" charset="0"/>
              <a:ea typeface="Calibri"/>
              <a:cs typeface="Calibri" panose="020F0502020204030204" pitchFamily="34" charset="0"/>
            </a:endParaRPr>
          </a:p>
          <a:p>
            <a:endParaRPr lang="en-US" dirty="0">
              <a:latin typeface="Calibri" panose="020F0502020204030204" pitchFamily="34" charset="0"/>
              <a:ea typeface="Calibri"/>
              <a:cs typeface="Calibri" panose="020F0502020204030204" pitchFamily="34" charset="0"/>
            </a:endParaRPr>
          </a:p>
          <a:p>
            <a:pPr marL="285750" indent="-285750">
              <a:buFont typeface="Arial" panose="020B0604020202020204" pitchFamily="34" charset="0"/>
              <a:buChar char="•"/>
            </a:pPr>
            <a:r>
              <a:rPr lang="en-US" b="1" dirty="0" err="1">
                <a:latin typeface="Calibri"/>
                <a:ea typeface="Calibri"/>
                <a:cs typeface="Calibri"/>
              </a:rPr>
              <a:t>Fentirate</a:t>
            </a:r>
            <a:r>
              <a:rPr lang="en-US" b="1" dirty="0">
                <a:latin typeface="Calibri"/>
                <a:ea typeface="Calibri"/>
                <a:cs typeface="Calibri"/>
              </a:rPr>
              <a:t> and </a:t>
            </a:r>
            <a:r>
              <a:rPr lang="en-US" b="1" dirty="0" err="1">
                <a:latin typeface="Calibri"/>
                <a:ea typeface="Calibri"/>
                <a:cs typeface="Calibri"/>
              </a:rPr>
              <a:t>Profativ</a:t>
            </a:r>
            <a:r>
              <a:rPr lang="en-US" b="1" dirty="0">
                <a:latin typeface="Calibri"/>
                <a:ea typeface="Calibri"/>
                <a:cs typeface="Calibri"/>
              </a:rPr>
              <a:t>: </a:t>
            </a:r>
            <a:r>
              <a:rPr lang="en-US" dirty="0">
                <a:latin typeface="Calibri"/>
                <a:ea typeface="Calibri"/>
                <a:cs typeface="Calibri"/>
              </a:rPr>
              <a:t>Have consistent growth in HCPs support, surpassing competitors.</a:t>
            </a:r>
          </a:p>
          <a:p>
            <a:br>
              <a:rPr lang="en-US" dirty="0"/>
            </a:br>
            <a:endParaRPr lang="en-US" dirty="0"/>
          </a:p>
          <a:p>
            <a:endParaRPr lang="en-US" dirty="0">
              <a:cs typeface="Arial"/>
            </a:endParaRPr>
          </a:p>
        </p:txBody>
      </p:sp>
      <p:sp>
        <p:nvSpPr>
          <p:cNvPr id="5" name="TextBox 4">
            <a:extLst>
              <a:ext uri="{FF2B5EF4-FFF2-40B4-BE49-F238E27FC236}">
                <a16:creationId xmlns:a16="http://schemas.microsoft.com/office/drawing/2014/main" id="{3C00CBB9-2BBD-DBAB-9F49-BB90822AB9F6}"/>
              </a:ext>
            </a:extLst>
          </p:cNvPr>
          <p:cNvSpPr txBox="1"/>
          <p:nvPr/>
        </p:nvSpPr>
        <p:spPr>
          <a:xfrm>
            <a:off x="7358656" y="4728775"/>
            <a:ext cx="4209567" cy="1231106"/>
          </a:xfrm>
          <a:prstGeom prst="rect">
            <a:avLst/>
          </a:prstGeom>
          <a:noFill/>
        </p:spPr>
        <p:txBody>
          <a:bodyPr wrap="square" lIns="91440" tIns="45720" rIns="91440" bIns="45720" rtlCol="0" anchor="t">
            <a:spAutoFit/>
          </a:bodyPr>
          <a:lstStyle/>
          <a:p>
            <a:r>
              <a:rPr lang="en-US" sz="2000" b="1" dirty="0">
                <a:latin typeface="Calibri"/>
                <a:ea typeface="Calibri"/>
                <a:cs typeface="Calibri"/>
              </a:rPr>
              <a:t>Recommendation:</a:t>
            </a:r>
            <a:br>
              <a:rPr lang="en-US" b="1" dirty="0">
                <a:latin typeface="Calibri" panose="020F0502020204030204" pitchFamily="34" charset="0"/>
                <a:cs typeface="Calibri" panose="020F0502020204030204" pitchFamily="34" charset="0"/>
              </a:rPr>
            </a:br>
            <a:r>
              <a:rPr lang="en-US" dirty="0">
                <a:latin typeface="Calibri"/>
                <a:ea typeface="Calibri"/>
                <a:cs typeface="Calibri"/>
              </a:rPr>
              <a:t>Initiate a Comprehensive HCP Engagement and Education Program focused on </a:t>
            </a:r>
            <a:r>
              <a:rPr lang="en-US" dirty="0" err="1">
                <a:latin typeface="Calibri"/>
                <a:ea typeface="Calibri"/>
                <a:cs typeface="Calibri"/>
              </a:rPr>
              <a:t>Midoride</a:t>
            </a:r>
            <a:endParaRPr lang="en-US" dirty="0">
              <a:latin typeface="Calibri"/>
              <a:ea typeface="Calibri"/>
              <a:cs typeface="Calibri"/>
            </a:endParaRPr>
          </a:p>
        </p:txBody>
      </p:sp>
      <p:pic>
        <p:nvPicPr>
          <p:cNvPr id="2050" name="Picture 2">
            <a:extLst>
              <a:ext uri="{FF2B5EF4-FFF2-40B4-BE49-F238E27FC236}">
                <a16:creationId xmlns:a16="http://schemas.microsoft.com/office/drawing/2014/main" id="{F76B24AD-55A4-83BB-63EA-A45DE45EE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4" y="1347537"/>
            <a:ext cx="8013491" cy="53299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diagram of a product&#10;&#10;Description automatically generated with medium confidence">
            <a:extLst>
              <a:ext uri="{FF2B5EF4-FFF2-40B4-BE49-F238E27FC236}">
                <a16:creationId xmlns:a16="http://schemas.microsoft.com/office/drawing/2014/main" id="{5932B922-585A-C0F2-5451-34E19D8B5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853" y="1630735"/>
            <a:ext cx="1511944" cy="1477967"/>
          </a:xfrm>
          <a:prstGeom prst="rect">
            <a:avLst/>
          </a:prstGeom>
        </p:spPr>
      </p:pic>
      <p:sp>
        <p:nvSpPr>
          <p:cNvPr id="6" name="Date Placeholder 3">
            <a:extLst>
              <a:ext uri="{FF2B5EF4-FFF2-40B4-BE49-F238E27FC236}">
                <a16:creationId xmlns:a16="http://schemas.microsoft.com/office/drawing/2014/main" id="{9BA31C27-3B2B-62EA-EC48-7CB749F1A944}"/>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8</a:t>
            </a:fld>
            <a:endParaRPr lang="en-US" dirty="0"/>
          </a:p>
        </p:txBody>
      </p:sp>
      <p:sp>
        <p:nvSpPr>
          <p:cNvPr id="7" name="TextBox 6">
            <a:extLst>
              <a:ext uri="{FF2B5EF4-FFF2-40B4-BE49-F238E27FC236}">
                <a16:creationId xmlns:a16="http://schemas.microsoft.com/office/drawing/2014/main" id="{FBFDE6E9-56EE-E5DB-5A9E-1F18F40BB226}"/>
              </a:ext>
            </a:extLst>
          </p:cNvPr>
          <p:cNvSpPr txBox="1"/>
          <p:nvPr/>
        </p:nvSpPr>
        <p:spPr>
          <a:xfrm>
            <a:off x="1543390" y="246164"/>
            <a:ext cx="9640331" cy="523220"/>
          </a:xfrm>
          <a:prstGeom prst="rect">
            <a:avLst/>
          </a:prstGeom>
          <a:noFill/>
        </p:spPr>
        <p:txBody>
          <a:bodyPr wrap="none" lIns="91440" tIns="45720" rIns="91440" bIns="45720" rtlCol="0" anchor="t">
            <a:spAutoFit/>
          </a:bodyPr>
          <a:lstStyle/>
          <a:p>
            <a:pPr algn="ctr"/>
            <a:r>
              <a:rPr lang="en-US" sz="2800" b="1" i="0" u="none" strike="noStrike" err="1">
                <a:solidFill>
                  <a:schemeClr val="tx2"/>
                </a:solidFill>
                <a:effectLst/>
                <a:latin typeface="Calibri"/>
                <a:ea typeface="Calibri"/>
                <a:cs typeface="Calibri"/>
              </a:rPr>
              <a:t>Profativ's</a:t>
            </a:r>
            <a:r>
              <a:rPr lang="en-US" sz="2800" b="1" i="0" u="none" strike="noStrike">
                <a:solidFill>
                  <a:schemeClr val="tx2"/>
                </a:solidFill>
                <a:effectLst/>
                <a:latin typeface="Calibri"/>
                <a:ea typeface="Calibri"/>
                <a:cs typeface="Calibri"/>
              </a:rPr>
              <a:t> Rising Popularity: More HCPs Prescribing Year on Year</a:t>
            </a:r>
            <a:endParaRPr lang="en-US">
              <a:solidFill>
                <a:schemeClr val="tx2"/>
              </a:solidFill>
            </a:endParaRPr>
          </a:p>
        </p:txBody>
      </p:sp>
    </p:spTree>
    <p:extLst>
      <p:ext uri="{BB962C8B-B14F-4D97-AF65-F5344CB8AC3E}">
        <p14:creationId xmlns:p14="http://schemas.microsoft.com/office/powerpoint/2010/main" val="2011265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AB8280-6676-4902-0A8D-56D4F5EF3C4A}"/>
              </a:ext>
            </a:extLst>
          </p:cNvPr>
          <p:cNvSpPr txBox="1"/>
          <p:nvPr/>
        </p:nvSpPr>
        <p:spPr>
          <a:xfrm>
            <a:off x="8341117" y="1394883"/>
            <a:ext cx="3871356" cy="2062103"/>
          </a:xfrm>
          <a:prstGeom prst="rect">
            <a:avLst/>
          </a:prstGeom>
          <a:noFill/>
        </p:spPr>
        <p:txBody>
          <a:bodyPr wrap="square" lIns="91440" tIns="45720" rIns="91440" bIns="45720" rtlCol="0" anchor="t">
            <a:spAutoFit/>
          </a:bodyPr>
          <a:lstStyle/>
          <a:p>
            <a:r>
              <a:rPr lang="en-US" sz="2000" b="1">
                <a:latin typeface="Calibri"/>
                <a:ea typeface="Calibri"/>
                <a:cs typeface="Calibri"/>
              </a:rPr>
              <a:t>Observations:</a:t>
            </a:r>
            <a:br>
              <a:rPr lang="en-US"/>
            </a:br>
            <a:r>
              <a:rPr lang="en-US"/>
              <a:t>&gt; </a:t>
            </a:r>
            <a:r>
              <a:rPr lang="en-US" err="1"/>
              <a:t>Ketotrom</a:t>
            </a:r>
            <a:r>
              <a:rPr lang="en-US"/>
              <a:t> and </a:t>
            </a:r>
            <a:r>
              <a:rPr lang="en-US" err="1"/>
              <a:t>Midoride</a:t>
            </a:r>
            <a:r>
              <a:rPr lang="en-US"/>
              <a:t> shows a decline from 2017</a:t>
            </a:r>
          </a:p>
          <a:p>
            <a:r>
              <a:rPr lang="en-US"/>
              <a:t>&gt; </a:t>
            </a:r>
            <a:r>
              <a:rPr lang="en-US" err="1"/>
              <a:t>Fentirate</a:t>
            </a:r>
            <a:r>
              <a:rPr lang="en-US"/>
              <a:t> and </a:t>
            </a:r>
            <a:r>
              <a:rPr lang="en-US" err="1"/>
              <a:t>Profativ</a:t>
            </a:r>
            <a:r>
              <a:rPr lang="en-US"/>
              <a:t> start to show good improvement from 2017</a:t>
            </a:r>
          </a:p>
          <a:p>
            <a:endParaRPr lang="en-US">
              <a:cs typeface="Arial"/>
            </a:endParaRPr>
          </a:p>
          <a:p>
            <a:endParaRPr lang="en-US">
              <a:cs typeface="Arial"/>
            </a:endParaRPr>
          </a:p>
        </p:txBody>
      </p:sp>
      <p:sp>
        <p:nvSpPr>
          <p:cNvPr id="3" name="TextBox 2">
            <a:extLst>
              <a:ext uri="{FF2B5EF4-FFF2-40B4-BE49-F238E27FC236}">
                <a16:creationId xmlns:a16="http://schemas.microsoft.com/office/drawing/2014/main" id="{DF1609E9-5CDA-898F-50A5-E893DE703967}"/>
              </a:ext>
            </a:extLst>
          </p:cNvPr>
          <p:cNvSpPr txBox="1"/>
          <p:nvPr/>
        </p:nvSpPr>
        <p:spPr>
          <a:xfrm>
            <a:off x="8341117" y="2986046"/>
            <a:ext cx="3598224" cy="954107"/>
          </a:xfrm>
          <a:prstGeom prst="rect">
            <a:avLst/>
          </a:prstGeom>
          <a:noFill/>
        </p:spPr>
        <p:txBody>
          <a:bodyPr wrap="square" lIns="91440" tIns="45720" rIns="91440" bIns="45720" rtlCol="0" anchor="t">
            <a:spAutoFit/>
          </a:bodyPr>
          <a:lstStyle/>
          <a:p>
            <a:r>
              <a:rPr lang="en-US" sz="2000" b="1">
                <a:latin typeface="Calibri"/>
                <a:ea typeface="Calibri"/>
                <a:cs typeface="Calibri"/>
              </a:rPr>
              <a:t>Recommendation:</a:t>
            </a:r>
            <a:br>
              <a:rPr lang="en-US"/>
            </a:br>
            <a:r>
              <a:rPr lang="en-US"/>
              <a:t>Establish a feedback loop  on Midoride with HCPs</a:t>
            </a:r>
            <a:endParaRPr lang="en-US">
              <a:cs typeface="Arial"/>
            </a:endParaRPr>
          </a:p>
        </p:txBody>
      </p:sp>
      <p:pic>
        <p:nvPicPr>
          <p:cNvPr id="10" name="Picture 9" descr="A diagram of a product&#10;&#10;Description automatically generated with medium confidence">
            <a:extLst>
              <a:ext uri="{FF2B5EF4-FFF2-40B4-BE49-F238E27FC236}">
                <a16:creationId xmlns:a16="http://schemas.microsoft.com/office/drawing/2014/main" id="{A38E62CB-D445-0160-B492-A666C45B8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3241" y="5044738"/>
            <a:ext cx="1461111" cy="1428276"/>
          </a:xfrm>
          <a:prstGeom prst="rect">
            <a:avLst/>
          </a:prstGeom>
        </p:spPr>
      </p:pic>
      <p:pic>
        <p:nvPicPr>
          <p:cNvPr id="5128" name="Picture 8">
            <a:extLst>
              <a:ext uri="{FF2B5EF4-FFF2-40B4-BE49-F238E27FC236}">
                <a16:creationId xmlns:a16="http://schemas.microsoft.com/office/drawing/2014/main" id="{999BEEC0-6DC7-0655-0376-CEF415BB83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483"/>
          <a:stretch/>
        </p:blipFill>
        <p:spPr bwMode="auto">
          <a:xfrm>
            <a:off x="94145" y="1231148"/>
            <a:ext cx="8214936" cy="5450444"/>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3">
            <a:extLst>
              <a:ext uri="{FF2B5EF4-FFF2-40B4-BE49-F238E27FC236}">
                <a16:creationId xmlns:a16="http://schemas.microsoft.com/office/drawing/2014/main" id="{69520C67-EE02-4EB9-8A5B-5B3BC9CFE665}"/>
              </a:ext>
            </a:extLst>
          </p:cNvPr>
          <p:cNvSpPr txBox="1">
            <a:spLocks/>
          </p:cNvSpPr>
          <p:nvPr/>
        </p:nvSpPr>
        <p:spPr>
          <a:xfrm>
            <a:off x="11840644" y="6490214"/>
            <a:ext cx="467662" cy="314379"/>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434781-3841-7E40-B843-1BB9FD4354E9}" type="slidenum">
              <a:rPr lang="en-US" smtClean="0"/>
              <a:pPr/>
              <a:t>9</a:t>
            </a:fld>
            <a:endParaRPr lang="en-US"/>
          </a:p>
        </p:txBody>
      </p:sp>
      <p:sp>
        <p:nvSpPr>
          <p:cNvPr id="6" name="TextBox 5">
            <a:extLst>
              <a:ext uri="{FF2B5EF4-FFF2-40B4-BE49-F238E27FC236}">
                <a16:creationId xmlns:a16="http://schemas.microsoft.com/office/drawing/2014/main" id="{BBF117E7-FE6F-FB1E-F734-C05F928BB119}"/>
              </a:ext>
            </a:extLst>
          </p:cNvPr>
          <p:cNvSpPr txBox="1"/>
          <p:nvPr/>
        </p:nvSpPr>
        <p:spPr>
          <a:xfrm>
            <a:off x="623387" y="176465"/>
            <a:ext cx="10935942" cy="523220"/>
          </a:xfrm>
          <a:prstGeom prst="rect">
            <a:avLst/>
          </a:prstGeom>
          <a:noFill/>
        </p:spPr>
        <p:txBody>
          <a:bodyPr wrap="none" lIns="91440" tIns="45720" rIns="91440" bIns="45720" rtlCol="0" anchor="t">
            <a:spAutoFit/>
          </a:bodyPr>
          <a:lstStyle/>
          <a:p>
            <a:pPr algn="ctr"/>
            <a:r>
              <a:rPr lang="en-US" sz="2800" b="1" i="0" u="none" strike="noStrike" err="1">
                <a:solidFill>
                  <a:schemeClr val="tx2"/>
                </a:solidFill>
                <a:effectLst/>
                <a:latin typeface="Calibri"/>
                <a:ea typeface="Calibri"/>
                <a:cs typeface="Calibri"/>
              </a:rPr>
              <a:t>Fentirate's</a:t>
            </a:r>
            <a:r>
              <a:rPr lang="en-US" sz="2800" b="1" i="0" u="none" strike="noStrike">
                <a:solidFill>
                  <a:schemeClr val="tx2"/>
                </a:solidFill>
                <a:effectLst/>
                <a:latin typeface="Calibri"/>
                <a:ea typeface="Calibri"/>
                <a:cs typeface="Calibri"/>
              </a:rPr>
              <a:t> Rise in claims numbers Impacting </a:t>
            </a:r>
            <a:r>
              <a:rPr lang="en-US" sz="2800" b="1" i="0" u="none" strike="noStrike" err="1">
                <a:solidFill>
                  <a:schemeClr val="tx2"/>
                </a:solidFill>
                <a:effectLst/>
                <a:latin typeface="Calibri"/>
                <a:ea typeface="Calibri"/>
                <a:cs typeface="Calibri"/>
              </a:rPr>
              <a:t>Midoride's</a:t>
            </a:r>
            <a:r>
              <a:rPr lang="en-US" sz="2800" b="1" i="0" u="none" strike="noStrike">
                <a:solidFill>
                  <a:schemeClr val="tx2"/>
                </a:solidFill>
                <a:effectLst/>
                <a:latin typeface="Calibri"/>
                <a:ea typeface="Calibri"/>
                <a:cs typeface="Calibri"/>
              </a:rPr>
              <a:t> Market Position</a:t>
            </a:r>
            <a:endParaRPr lang="en-US">
              <a:solidFill>
                <a:schemeClr val="tx2"/>
              </a:solidFill>
            </a:endParaRPr>
          </a:p>
        </p:txBody>
      </p:sp>
    </p:spTree>
    <p:extLst>
      <p:ext uri="{BB962C8B-B14F-4D97-AF65-F5344CB8AC3E}">
        <p14:creationId xmlns:p14="http://schemas.microsoft.com/office/powerpoint/2010/main" val="2712214547"/>
      </p:ext>
    </p:extLst>
  </p:cSld>
  <p:clrMapOvr>
    <a:masterClrMapping/>
  </p:clrMapOvr>
</p:sld>
</file>

<file path=ppt/theme/theme1.xml><?xml version="1.0" encoding="utf-8"?>
<a:theme xmlns:a="http://schemas.openxmlformats.org/drawingml/2006/main" name="1_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2019</TotalTime>
  <Words>980</Words>
  <Application>Microsoft Macintosh PowerPoint</Application>
  <PresentationFormat>Widescreen</PresentationFormat>
  <Paragraphs>148</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Arial Nova</vt:lpstr>
      <vt:lpstr>Arial,Sans-Serif</vt:lpstr>
      <vt:lpstr>Calibri</vt:lpstr>
      <vt:lpstr>IBM Plex Sans</vt:lpstr>
      <vt:lpstr>IBM Plex Sans Light</vt:lpstr>
      <vt:lpstr>IBM Plex Sans SemiBold</vt:lpstr>
      <vt:lpstr>Saira Condensed Condensed Light</vt:lpstr>
      <vt:lpstr>Söhne</vt:lpstr>
      <vt:lpstr>System Font Regular</vt:lpstr>
      <vt:lpstr>Wingdings</vt:lpstr>
      <vt:lpstr>1_Office Theme</vt:lpstr>
      <vt:lpstr>BIA 810: Health Care Analytics  Final Project 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Arvind Sekar</dc:creator>
  <cp:lastModifiedBy>Venkata Sandilya Bagavathula</cp:lastModifiedBy>
  <cp:revision>2</cp:revision>
  <dcterms:created xsi:type="dcterms:W3CDTF">2023-11-13T22:07:02Z</dcterms:created>
  <dcterms:modified xsi:type="dcterms:W3CDTF">2023-12-18T23:50:32Z</dcterms:modified>
</cp:coreProperties>
</file>